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6" r:id="rId6"/>
    <p:sldMasterId id="2147493610" r:id="rId7"/>
    <p:sldMasterId id="2147493622" r:id="rId8"/>
    <p:sldMasterId id="2147493636" r:id="rId9"/>
  </p:sldMasterIdLst>
  <p:notesMasterIdLst>
    <p:notesMasterId r:id="rId71"/>
  </p:notesMasterIdLst>
  <p:handoutMasterIdLst>
    <p:handoutMasterId r:id="rId72"/>
  </p:handoutMasterIdLst>
  <p:sldIdLst>
    <p:sldId id="854" r:id="rId10"/>
    <p:sldId id="1086" r:id="rId11"/>
    <p:sldId id="1093" r:id="rId12"/>
    <p:sldId id="826" r:id="rId13"/>
    <p:sldId id="824" r:id="rId14"/>
    <p:sldId id="1094" r:id="rId15"/>
    <p:sldId id="1087" r:id="rId16"/>
    <p:sldId id="877" r:id="rId17"/>
    <p:sldId id="884" r:id="rId18"/>
    <p:sldId id="1095" r:id="rId19"/>
    <p:sldId id="1089" r:id="rId20"/>
    <p:sldId id="1088" r:id="rId21"/>
    <p:sldId id="1090" r:id="rId22"/>
    <p:sldId id="1091" r:id="rId23"/>
    <p:sldId id="1092" r:id="rId24"/>
    <p:sldId id="1099" r:id="rId25"/>
    <p:sldId id="1101" r:id="rId26"/>
    <p:sldId id="1100" r:id="rId27"/>
    <p:sldId id="1102" r:id="rId28"/>
    <p:sldId id="1083" r:id="rId29"/>
    <p:sldId id="1097" r:id="rId30"/>
    <p:sldId id="1098" r:id="rId31"/>
    <p:sldId id="1104" r:id="rId32"/>
    <p:sldId id="1105" r:id="rId33"/>
    <p:sldId id="1103" r:id="rId34"/>
    <p:sldId id="1106" r:id="rId35"/>
    <p:sldId id="1107" r:id="rId36"/>
    <p:sldId id="1108" r:id="rId37"/>
    <p:sldId id="1109" r:id="rId38"/>
    <p:sldId id="1116" r:id="rId39"/>
    <p:sldId id="1118" r:id="rId40"/>
    <p:sldId id="1117" r:id="rId41"/>
    <p:sldId id="426" r:id="rId42"/>
    <p:sldId id="643" r:id="rId43"/>
    <p:sldId id="644" r:id="rId44"/>
    <p:sldId id="646" r:id="rId45"/>
    <p:sldId id="645" r:id="rId46"/>
    <p:sldId id="647" r:id="rId47"/>
    <p:sldId id="648" r:id="rId48"/>
    <p:sldId id="452" r:id="rId49"/>
    <p:sldId id="427" r:id="rId50"/>
    <p:sldId id="430" r:id="rId51"/>
    <p:sldId id="431" r:id="rId52"/>
    <p:sldId id="432" r:id="rId53"/>
    <p:sldId id="1119" r:id="rId54"/>
    <p:sldId id="1120" r:id="rId55"/>
    <p:sldId id="1121" r:id="rId56"/>
    <p:sldId id="1122" r:id="rId57"/>
    <p:sldId id="1123" r:id="rId58"/>
    <p:sldId id="1124" r:id="rId59"/>
    <p:sldId id="1125" r:id="rId60"/>
    <p:sldId id="1126" r:id="rId61"/>
    <p:sldId id="462" r:id="rId62"/>
    <p:sldId id="464" r:id="rId63"/>
    <p:sldId id="465" r:id="rId64"/>
    <p:sldId id="466" r:id="rId65"/>
    <p:sldId id="467" r:id="rId66"/>
    <p:sldId id="468" r:id="rId67"/>
    <p:sldId id="469" r:id="rId68"/>
    <p:sldId id="393" r:id="rId69"/>
    <p:sldId id="394" r:id="rId7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487"/>
    <p:restoredTop sz="96793"/>
  </p:normalViewPr>
  <p:slideViewPr>
    <p:cSldViewPr snapToObjects="1">
      <p:cViewPr varScale="1">
        <p:scale>
          <a:sx n="197" d="100"/>
          <a:sy n="197" d="100"/>
        </p:scale>
        <p:origin x="1696" y="1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558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3524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26639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22476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1078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4486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3256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6407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5746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503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51262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750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48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3102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1486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2684325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6884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9386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0710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850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433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5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255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2/25/21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21982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2/25/21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7407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4366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51599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9547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27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1274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74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2188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464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64048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71348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9276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14321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787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5007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7734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6738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928948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436640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4424779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1545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30237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953510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76070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48329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01567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67228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6699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098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878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2791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737772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815998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597469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869863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26462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13838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73176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367965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138746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92136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8097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9428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69635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256245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4437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4947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487934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76502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921019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554162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320149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5825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991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2.jpe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6: </a:t>
            </a:r>
            <a:r>
              <a:rPr lang="en-US" altLang="en-US" sz="1050" i="1" dirty="0" err="1">
                <a:solidFill>
                  <a:schemeClr val="bg1"/>
                </a:solidFill>
              </a:rPr>
              <a:t>ER_SQL_Final_Project</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582741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643225"/>
      </p:ext>
    </p:extLst>
  </p:cSld>
  <p:clrMap bg1="lt1" tx1="dk1" bg2="lt2" tx2="dk2" accent1="accent1" accent2="accent2" accent3="accent3" accent4="accent4" accent5="accent5" accent6="accent6" hlink="hlink" folHlink="folHlink"/>
  <p:sldLayoutIdLst>
    <p:sldLayoutId id="2147493597" r:id="rId1"/>
    <p:sldLayoutId id="2147493598" r:id="rId2"/>
    <p:sldLayoutId id="2147493599" r:id="rId3"/>
    <p:sldLayoutId id="2147493600" r:id="rId4"/>
    <p:sldLayoutId id="2147493601" r:id="rId5"/>
    <p:sldLayoutId id="2147493602" r:id="rId6"/>
    <p:sldLayoutId id="2147493603" r:id="rId7"/>
    <p:sldLayoutId id="2147493604" r:id="rId8"/>
    <p:sldLayoutId id="2147493605" r:id="rId9"/>
    <p:sldLayoutId id="2147493606" r:id="rId10"/>
    <p:sldLayoutId id="2147493607" r:id="rId11"/>
    <p:sldLayoutId id="2147493608" r:id="rId12"/>
    <p:sldLayoutId id="214749360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862679985"/>
      </p:ext>
    </p:extLst>
  </p:cSld>
  <p:clrMap bg1="lt1" tx1="dk1" bg2="lt2" tx2="dk2" accent1="accent1" accent2="accent2" accent3="accent3" accent4="accent4" accent5="accent5" accent6="accent6" hlink="hlink" folHlink="folHlink"/>
  <p:sldLayoutIdLst>
    <p:sldLayoutId id="2147493611" r:id="rId1"/>
    <p:sldLayoutId id="2147493612" r:id="rId2"/>
    <p:sldLayoutId id="2147493613" r:id="rId3"/>
    <p:sldLayoutId id="2147493614" r:id="rId4"/>
    <p:sldLayoutId id="2147493615" r:id="rId5"/>
    <p:sldLayoutId id="2147493616" r:id="rId6"/>
    <p:sldLayoutId id="2147493617" r:id="rId7"/>
    <p:sldLayoutId id="2147493618" r:id="rId8"/>
    <p:sldLayoutId id="2147493619" r:id="rId9"/>
    <p:sldLayoutId id="2147493620" r:id="rId10"/>
    <p:sldLayoutId id="214749362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582578"/>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732065"/>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census.gov/topics/income-poverty/income/guidance/current-vs-constant-dollars.html" TargetMode="External"/><Relationship Id="rId2" Type="http://schemas.openxmlformats.org/officeDocument/2006/relationships/hyperlink" Target="https://www.investopedia.com/terms/c/constantdollar.asp"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tiff"/><Relationship Id="rId7" Type="http://schemas.openxmlformats.org/officeDocument/2006/relationships/image" Target="../media/image11.tiff"/><Relationship Id="rId12" Type="http://schemas.openxmlformats.org/officeDocument/2006/relationships/image" Target="../media/image16.tiff"/><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tiff"/><Relationship Id="rId11" Type="http://schemas.openxmlformats.org/officeDocument/2006/relationships/image" Target="../media/image15.png"/><Relationship Id="rId5" Type="http://schemas.openxmlformats.org/officeDocument/2006/relationships/image" Target="../media/image9.tif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20623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598953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623201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r>
              <a:rPr lang="en-US" dirty="0" err="1"/>
              <a:t>Lahman’s</a:t>
            </a:r>
            <a:r>
              <a:rPr lang="en-US" dirty="0"/>
              <a:t> Baseball DB</a:t>
            </a:r>
          </a:p>
          <a:p>
            <a:r>
              <a:rPr lang="en-US" dirty="0"/>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884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81745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1046629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r>
              <a:rPr lang="en-US" sz="1000" dirty="0"/>
              <a:t>https://restful-</a:t>
            </a:r>
            <a:r>
              <a:rPr lang="en-US" sz="1000" dirty="0" err="1"/>
              <a:t>api</a:t>
            </a:r>
            <a:r>
              <a:rPr lang="en-US" sz="1000" dirty="0"/>
              <a:t>-</a:t>
            </a:r>
            <a:r>
              <a:rPr lang="en-US" sz="1000" dirty="0" err="1"/>
              <a:t>design.readthedocs.io</a:t>
            </a:r>
            <a:r>
              <a:rPr lang="en-US" sz="1000" dirty="0"/>
              <a:t>/</a:t>
            </a:r>
            <a:r>
              <a:rPr lang="en-US" sz="1000" dirty="0" err="1"/>
              <a:t>en</a:t>
            </a:r>
            <a:r>
              <a:rPr lang="en-US" sz="1000" dirty="0"/>
              <a:t>/latest/</a:t>
            </a:r>
            <a:r>
              <a:rPr lang="en-US" sz="1000" dirty="0" err="1"/>
              <a:t>resources.html</a:t>
            </a:r>
            <a:endParaRPr lang="en-US" sz="1000" dirty="0"/>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algn="ctr"/>
            <a:r>
              <a:rPr lang="en-US" sz="1100" dirty="0">
                <a:solidFill>
                  <a:srgbClr val="0070C0"/>
                </a:solidFill>
              </a:rPr>
              <a:t>Interaction</a:t>
            </a:r>
            <a:br>
              <a:rPr lang="en-US" sz="1100" dirty="0">
                <a:solidFill>
                  <a:srgbClr val="0070C0"/>
                </a:solidFill>
              </a:rPr>
            </a:br>
            <a:r>
              <a:rPr lang="en-US" sz="1100" dirty="0">
                <a:solidFill>
                  <a:srgbClr val="0070C0"/>
                </a:solidFill>
              </a:rPr>
              <a:t>flow is</a:t>
            </a:r>
            <a:br>
              <a:rPr lang="en-US" sz="1100" dirty="0">
                <a:solidFill>
                  <a:srgbClr val="0070C0"/>
                </a:solidFill>
              </a:rPr>
            </a:br>
            <a:r>
              <a:rPr lang="en-US" sz="1100" dirty="0">
                <a:solidFill>
                  <a:srgbClr val="0070C0"/>
                </a:solidFill>
              </a:rPr>
              <a:t>right-to-left</a:t>
            </a:r>
            <a:br>
              <a:rPr lang="en-US" sz="1100" dirty="0">
                <a:solidFill>
                  <a:srgbClr val="0070C0"/>
                </a:solidFill>
              </a:rPr>
            </a:br>
            <a:r>
              <a:rPr lang="en-US" sz="1100" dirty="0">
                <a:solidFill>
                  <a:srgbClr val="0070C0"/>
                </a:solidFill>
              </a:rPr>
              <a:t>in this diagram.</a:t>
            </a:r>
          </a:p>
        </p:txBody>
      </p:sp>
    </p:spTree>
    <p:extLst>
      <p:ext uri="{BB962C8B-B14F-4D97-AF65-F5344CB8AC3E}">
        <p14:creationId xmlns:p14="http://schemas.microsoft.com/office/powerpoint/2010/main" val="1839691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dirty="0"/>
              <a:t>Do not worry about Data Distribution Service.</a:t>
            </a:r>
          </a:p>
          <a:p>
            <a:pPr>
              <a:spcBef>
                <a:spcPts val="0"/>
              </a:spcBef>
            </a:pPr>
            <a:r>
              <a:rPr lang="en-US" sz="1600" dirty="0"/>
              <a:t>For our purposes HTTP – REST</a:t>
            </a:r>
          </a:p>
          <a:p>
            <a:pPr>
              <a:spcBef>
                <a:spcPts val="0"/>
              </a:spcBef>
            </a:pPr>
            <a:r>
              <a:rPr lang="en-US" sz="1600" dirty="0"/>
              <a:t>Entity Set:</a:t>
            </a:r>
          </a:p>
          <a:p>
            <a:pPr lvl="1">
              <a:spcBef>
                <a:spcPts val="0"/>
              </a:spcBef>
            </a:pPr>
            <a:r>
              <a:rPr lang="en-US" sz="1400" dirty="0"/>
              <a:t>Table in SQL</a:t>
            </a:r>
          </a:p>
          <a:p>
            <a:pPr lvl="1">
              <a:spcBef>
                <a:spcPts val="0"/>
              </a:spcBef>
            </a:pPr>
            <a:r>
              <a:rPr lang="en-US" sz="1400" dirty="0"/>
              <a:t>Collection Resource in REST.</a:t>
            </a:r>
          </a:p>
          <a:p>
            <a:pPr>
              <a:spcBef>
                <a:spcPts val="0"/>
              </a:spcBef>
            </a:pPr>
            <a:r>
              <a:rPr lang="en-US" sz="1600" dirty="0"/>
              <a:t>Entity:</a:t>
            </a:r>
          </a:p>
          <a:p>
            <a:pPr lvl="1">
              <a:spcBef>
                <a:spcPts val="0"/>
              </a:spcBef>
            </a:pPr>
            <a:r>
              <a:rPr lang="en-US" sz="1400" dirty="0"/>
              <a:t>Row in SQL</a:t>
            </a:r>
          </a:p>
          <a:p>
            <a:pPr lvl="1">
              <a:spcBef>
                <a:spcPts val="0"/>
              </a:spcBef>
            </a:pPr>
            <a:r>
              <a:rPr lang="en-US" sz="1400" dirty="0"/>
              <a:t>Resource in REST</a:t>
            </a:r>
          </a:p>
          <a:p>
            <a:pPr>
              <a:spcBef>
                <a:spcPts val="0"/>
              </a:spcBef>
            </a:pPr>
            <a:endParaRPr lang="en-US" sz="1600" dirty="0"/>
          </a:p>
        </p:txBody>
      </p:sp>
    </p:spTree>
    <p:extLst>
      <p:ext uri="{BB962C8B-B14F-4D97-AF65-F5344CB8AC3E}">
        <p14:creationId xmlns:p14="http://schemas.microsoft.com/office/powerpoint/2010/main" val="3441338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Open API Definition</a:t>
            </a:r>
          </a:p>
          <a:p>
            <a:r>
              <a:rPr lang="en-US" sz="1400" dirty="0">
                <a:solidFill>
                  <a:srgbClr val="7030A0"/>
                </a:solidFill>
              </a:rPr>
              <a:t>API Tags/Groupings</a:t>
            </a:r>
          </a:p>
          <a:p>
            <a:r>
              <a:rPr lang="en-US" sz="1400" dirty="0"/>
              <a:t>A resource has</a:t>
            </a:r>
          </a:p>
          <a:p>
            <a:pPr lvl="1"/>
            <a:r>
              <a:rPr lang="en-US" sz="1200" dirty="0">
                <a:solidFill>
                  <a:srgbClr val="FF0000"/>
                </a:solidFill>
              </a:rPr>
              <a:t>Paths</a:t>
            </a:r>
          </a:p>
          <a:p>
            <a:pPr lvl="1"/>
            <a:r>
              <a:rPr lang="en-US" sz="1200" dirty="0">
                <a:solidFill>
                  <a:srgbClr val="00B050"/>
                </a:solidFill>
              </a:rPr>
              <a:t>Methods</a:t>
            </a:r>
          </a:p>
          <a:p>
            <a:r>
              <a:rPr lang="en-US" sz="1400" dirty="0">
                <a:solidFill>
                  <a:srgbClr val="0070C0"/>
                </a:solidFill>
              </a:rPr>
              <a:t>Schema (Data Formats)</a:t>
            </a:r>
          </a:p>
          <a:p>
            <a:pPr lvl="1"/>
            <a:r>
              <a:rPr lang="en-US" sz="1200" dirty="0">
                <a:solidFill>
                  <a:srgbClr val="0070C0"/>
                </a:solidFill>
              </a:rPr>
              <a:t>Sent on POST and PUT</a:t>
            </a:r>
          </a:p>
          <a:p>
            <a:pPr lvl="1"/>
            <a:r>
              <a:rPr lang="en-US" sz="1200" dirty="0">
                <a:solidFill>
                  <a:srgbClr val="0070C0"/>
                </a:solidFill>
              </a:rPr>
              <a:t>Returned on GET</a:t>
            </a:r>
            <a:br>
              <a:rPr lang="en-US" sz="1200" dirty="0">
                <a:solidFill>
                  <a:srgbClr val="0070C0"/>
                </a:solidFill>
              </a:rPr>
            </a:br>
            <a:endParaRPr lang="en-US" sz="1200" dirty="0">
              <a:solidFill>
                <a:srgbClr val="0070C0"/>
              </a:solidFill>
            </a:endParaRPr>
          </a:p>
          <a:p>
            <a:pPr marL="0" indent="0">
              <a:buNone/>
            </a:pPr>
            <a:r>
              <a:rPr lang="en-US" sz="1400" dirty="0"/>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89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32004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a:p>
            <a:pPr lvl="1"/>
            <a:endParaRPr lang="en-US" sz="1600" dirty="0"/>
          </a:p>
          <a:p>
            <a:r>
              <a:rPr lang="en-US" sz="1800" dirty="0"/>
              <a:t>Next Steps:</a:t>
            </a:r>
          </a:p>
          <a:p>
            <a:pPr lvl="1"/>
            <a:r>
              <a:rPr lang="en-US" sz="1600" dirty="0"/>
              <a:t>Will commit the template project, sample code and schedule orientation in recitation.</a:t>
            </a:r>
          </a:p>
          <a:p>
            <a:pPr lvl="1"/>
            <a:r>
              <a:rPr lang="en-US" sz="1600" dirty="0"/>
              <a:t>Will try to provide some UI, but this is not a UI class.</a:t>
            </a:r>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 and Next Steps</a:t>
            </a:r>
          </a:p>
        </p:txBody>
      </p:sp>
    </p:spTree>
    <p:extLst>
      <p:ext uri="{BB962C8B-B14F-4D97-AF65-F5344CB8AC3E}">
        <p14:creationId xmlns:p14="http://schemas.microsoft.com/office/powerpoint/2010/main" val="111042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12E0D3D2-7FE3-C541-B440-03AE0AD4C1A0}"/>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39770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9F780783-DCCE-F344-AF71-A2F9DAADFF6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80840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Analysis Data</a:t>
            </a:r>
          </a:p>
          <a:p>
            <a:pPr algn="ctr"/>
            <a:endParaRPr lang="en-US" dirty="0"/>
          </a:p>
          <a:p>
            <a:pPr algn="ctr"/>
            <a:r>
              <a:rPr lang="en-US" sz="1200" dirty="0"/>
              <a:t>Transformed for analysis.</a:t>
            </a:r>
            <a:br>
              <a:rPr lang="en-US" sz="1200" dirty="0"/>
            </a:br>
            <a:r>
              <a:rPr lang="en-US" sz="1200" dirty="0"/>
              <a:t>Analyzed and derived information.</a:t>
            </a:r>
          </a:p>
          <a:p>
            <a:pPr algn="ctr"/>
            <a:endParaRPr lang="en-US" dirty="0"/>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 Lake</a:t>
            </a:r>
          </a:p>
          <a:p>
            <a:pPr algn="ctr"/>
            <a:endParaRPr lang="en-US" dirty="0"/>
          </a:p>
          <a:p>
            <a:pPr algn="ctr"/>
            <a:r>
              <a:rPr lang="en-US" sz="1200" dirty="0"/>
              <a:t>Loaded, unprocessed</a:t>
            </a:r>
            <a:br>
              <a:rPr lang="en-US" sz="1200" dirty="0"/>
            </a:br>
            <a:r>
              <a:rPr lang="en-US" sz="1200" dirty="0"/>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algn="ctr"/>
            <a:r>
              <a:rPr lang="en-US" sz="1600" dirty="0">
                <a:solidFill>
                  <a:srgbClr val="FF0000"/>
                </a:solidFill>
              </a:rPr>
              <a:t>Data</a:t>
            </a:r>
          </a:p>
          <a:p>
            <a:pPr algn="ctr"/>
            <a:r>
              <a:rPr lang="en-US" sz="1600" dirty="0">
                <a:solidFill>
                  <a:srgbClr val="FF0000"/>
                </a:solidFill>
              </a:rPr>
              <a:t>Transform</a:t>
            </a:r>
          </a:p>
          <a:p>
            <a:pPr algn="ctr"/>
            <a:r>
              <a:rPr lang="en-US" sz="1600" dirty="0">
                <a:solidFill>
                  <a:srgbClr val="FF0000"/>
                </a:solidFill>
              </a:rPr>
              <a:t>And</a:t>
            </a:r>
            <a:br>
              <a:rPr lang="en-US" sz="1600" dirty="0">
                <a:solidFill>
                  <a:srgbClr val="FF0000"/>
                </a:solidFill>
              </a:rPr>
            </a:br>
            <a:r>
              <a:rPr lang="en-US" sz="1600" dirty="0">
                <a:solidFill>
                  <a:srgbClr val="FF0000"/>
                </a:solidFill>
              </a:rPr>
              <a:t>Load</a:t>
            </a:r>
            <a:br>
              <a:rPr lang="en-US" sz="1600" dirty="0">
                <a:solidFill>
                  <a:srgbClr val="FF0000"/>
                </a:solidFill>
              </a:rPr>
            </a:br>
            <a:r>
              <a:rPr lang="en-US" sz="1600" dirty="0">
                <a:solidFill>
                  <a:srgbClr val="FF0000"/>
                </a:solidFill>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algn="ctr"/>
            <a:r>
              <a:rPr lang="en-US" sz="1600" dirty="0">
                <a:solidFill>
                  <a:srgbClr val="7030A0"/>
                </a:solidFill>
              </a:rPr>
              <a:t>Data/Schema</a:t>
            </a:r>
            <a:br>
              <a:rPr lang="en-US" sz="1600" dirty="0">
                <a:solidFill>
                  <a:srgbClr val="7030A0"/>
                </a:solidFill>
              </a:rPr>
            </a:br>
            <a:r>
              <a:rPr lang="en-US" sz="1600" dirty="0">
                <a:solidFill>
                  <a:srgbClr val="7030A0"/>
                </a:solidFill>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1"/>
                </a:solidFill>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algn="ctr"/>
            <a:r>
              <a:rPr lang="en-US" sz="1600" dirty="0">
                <a:solidFill>
                  <a:srgbClr val="7030A0"/>
                </a:solidFill>
              </a:rPr>
              <a:t>Results</a:t>
            </a:r>
            <a:br>
              <a:rPr lang="en-US" sz="1600" dirty="0">
                <a:solidFill>
                  <a:srgbClr val="7030A0"/>
                </a:solidFill>
              </a:rPr>
            </a:br>
            <a:r>
              <a:rPr lang="en-US" sz="1600" dirty="0">
                <a:solidFill>
                  <a:srgbClr val="7030A0"/>
                </a:solidFill>
              </a:rPr>
              <a:t>Reports</a:t>
            </a:r>
          </a:p>
        </p:txBody>
      </p:sp>
    </p:spTree>
    <p:extLst>
      <p:ext uri="{BB962C8B-B14F-4D97-AF65-F5344CB8AC3E}">
        <p14:creationId xmlns:p14="http://schemas.microsoft.com/office/powerpoint/2010/main" val="3661910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strike="sngStrike" dirty="0"/>
              <a:t>Fielding</a:t>
            </a:r>
            <a:r>
              <a:rPr lang="en-US" sz="1200" dirty="0"/>
              <a:t>. We are not trying to be super accurate about baseball. This is a DB class. We will ignore 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b="1" dirty="0"/>
              <a:t>Absolute numbers do not matter. What matters is relative performance to other players</a:t>
            </a:r>
            <a:r>
              <a:rPr lang="en-US" sz="1200" dirty="0"/>
              <a:t>.</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
        <p:nvSpPr>
          <p:cNvPr id="4" name="TextBox 3">
            <a:extLst>
              <a:ext uri="{FF2B5EF4-FFF2-40B4-BE49-F238E27FC236}">
                <a16:creationId xmlns:a16="http://schemas.microsoft.com/office/drawing/2014/main" id="{D5583EF8-82BB-FF4F-827B-6871AB6BC40B}"/>
              </a:ext>
            </a:extLst>
          </p:cNvPr>
          <p:cNvSpPr txBox="1"/>
          <p:nvPr/>
        </p:nvSpPr>
        <p:spPr>
          <a:xfrm>
            <a:off x="6705600" y="3486150"/>
            <a:ext cx="2362200" cy="646331"/>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FF0000"/>
                </a:solidFill>
              </a:rPr>
              <a:t>We will not do these now.</a:t>
            </a:r>
          </a:p>
          <a:p>
            <a:pPr marL="285750" indent="-285750">
              <a:buFont typeface="Arial" panose="020B0604020202020204" pitchFamily="34" charset="0"/>
              <a:buChar char="•"/>
            </a:pPr>
            <a:r>
              <a:rPr lang="en-US" sz="1200" b="1" dirty="0">
                <a:solidFill>
                  <a:srgbClr val="FF0000"/>
                </a:solidFill>
              </a:rPr>
              <a:t>I will do during other lectures</a:t>
            </a:r>
            <a:br>
              <a:rPr lang="en-US" sz="1200" b="1" dirty="0">
                <a:solidFill>
                  <a:srgbClr val="FF0000"/>
                </a:solidFill>
              </a:rPr>
            </a:br>
            <a:r>
              <a:rPr lang="en-US" sz="1200" b="1" dirty="0">
                <a:solidFill>
                  <a:srgbClr val="FF0000"/>
                </a:solidFill>
              </a:rPr>
              <a:t>and as I do my project.</a:t>
            </a:r>
          </a:p>
        </p:txBody>
      </p:sp>
    </p:spTree>
    <p:extLst>
      <p:ext uri="{BB962C8B-B14F-4D97-AF65-F5344CB8AC3E}">
        <p14:creationId xmlns:p14="http://schemas.microsoft.com/office/powerpoint/2010/main" val="1373892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09327-D220-7443-BB6A-0E6BD9CC8D38}"/>
              </a:ext>
            </a:extLst>
          </p:cNvPr>
          <p:cNvSpPr>
            <a:spLocks noGrp="1"/>
          </p:cNvSpPr>
          <p:nvPr>
            <p:ph idx="1"/>
          </p:nvPr>
        </p:nvSpPr>
        <p:spPr>
          <a:xfrm>
            <a:off x="86284" y="514351"/>
            <a:ext cx="8839200" cy="4114800"/>
          </a:xfrm>
        </p:spPr>
        <p:txBody>
          <a:bodyPr/>
          <a:lstStyle/>
          <a:p>
            <a:pPr marL="0" indent="0">
              <a:spcBef>
                <a:spcPts val="0"/>
              </a:spcBef>
              <a:buNone/>
            </a:pPr>
            <a:r>
              <a:rPr lang="en-US" sz="800" dirty="0">
                <a:solidFill>
                  <a:srgbClr val="CC7832"/>
                </a:solidFill>
              </a:rPr>
              <a:t>with </a:t>
            </a:r>
            <a:r>
              <a:rPr lang="en-US" sz="800" dirty="0" err="1"/>
              <a:t>player_basic</a:t>
            </a:r>
            <a:br>
              <a:rPr lang="en-US" sz="800" dirty="0"/>
            </a:br>
            <a:r>
              <a:rPr lang="en-US" sz="800" dirty="0"/>
              <a:t>    </a:t>
            </a:r>
            <a:r>
              <a:rPr lang="en-US" sz="800" dirty="0">
                <a:solidFill>
                  <a:srgbClr val="CC7832"/>
                </a:solidFill>
              </a:rPr>
              <a:t>as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nameLast</a:t>
            </a:r>
            <a:r>
              <a:rPr lang="en-US" sz="800" dirty="0">
                <a:solidFill>
                  <a:srgbClr val="CC7832"/>
                </a:solidFill>
              </a:rPr>
              <a:t>, </a:t>
            </a:r>
            <a:r>
              <a:rPr lang="en-US" sz="800" dirty="0" err="1">
                <a:solidFill>
                  <a:srgbClr val="9876AA"/>
                </a:solidFill>
              </a:rPr>
              <a:t>nameFirst</a:t>
            </a:r>
            <a:r>
              <a:rPr lang="en-US" sz="800" dirty="0">
                <a:solidFill>
                  <a:srgbClr val="CC7832"/>
                </a:solidFill>
              </a:rPr>
              <a:t>, </a:t>
            </a:r>
            <a:r>
              <a:rPr lang="en-US" sz="800" dirty="0">
                <a:solidFill>
                  <a:srgbClr val="9876AA"/>
                </a:solidFill>
              </a:rPr>
              <a:t>bats</a:t>
            </a:r>
            <a:r>
              <a:rPr lang="en-US" sz="800" dirty="0">
                <a:solidFill>
                  <a:srgbClr val="CC7832"/>
                </a:solidFill>
              </a:rPr>
              <a:t>, </a:t>
            </a:r>
            <a:r>
              <a:rPr lang="en-US" sz="800" dirty="0">
                <a:solidFill>
                  <a:srgbClr val="9876AA"/>
                </a:solidFill>
              </a:rPr>
              <a:t>throws </a:t>
            </a:r>
            <a:r>
              <a:rPr lang="en-US" sz="800" dirty="0">
                <a:solidFill>
                  <a:srgbClr val="CC7832"/>
                </a:solidFill>
              </a:rPr>
              <a:t>from </a:t>
            </a:r>
            <a:r>
              <a:rPr lang="en-US" sz="800" dirty="0"/>
              <a:t>people)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player_appearances_year</a:t>
            </a: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a:t>
            </a:r>
            <a:br>
              <a:rPr lang="en-US" sz="800" dirty="0">
                <a:solidFill>
                  <a:srgbClr val="CC7832"/>
                </a:solidFill>
              </a:rPr>
            </a:br>
            <a:r>
              <a:rPr lang="en-US" sz="800" dirty="0">
                <a:solidFill>
                  <a:srgbClr val="CC7832"/>
                </a:solidFill>
              </a:rPr>
              <a: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g_all</a:t>
            </a:r>
            <a:r>
              <a:rPr lang="en-US" sz="800" dirty="0"/>
              <a:t>) </a:t>
            </a:r>
            <a:r>
              <a:rPr lang="en-US" sz="800" dirty="0">
                <a:solidFill>
                  <a:srgbClr val="CC7832"/>
                </a:solidFill>
              </a:rPr>
              <a:t>as </a:t>
            </a:r>
            <a:r>
              <a:rPr lang="en-US" sz="800" dirty="0" err="1"/>
              <a:t>app_g_all</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gs</a:t>
            </a:r>
            <a:r>
              <a:rPr lang="en-US" sz="800" dirty="0"/>
              <a:t>) </a:t>
            </a:r>
            <a:r>
              <a:rPr lang="en-US" sz="800" dirty="0">
                <a:solidFill>
                  <a:srgbClr val="CC7832"/>
                </a:solidFill>
              </a:rPr>
              <a:t>as </a:t>
            </a:r>
            <a:r>
              <a:rPr lang="en-US" sz="800" dirty="0" err="1"/>
              <a:t>app_g_s</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g_defense</a:t>
            </a:r>
            <a:r>
              <a:rPr lang="en-US" sz="800" dirty="0"/>
              <a:t>) </a:t>
            </a:r>
            <a:r>
              <a:rPr lang="en-US" sz="800" dirty="0">
                <a:solidFill>
                  <a:srgbClr val="CC7832"/>
                </a:solidFill>
              </a:rPr>
              <a:t>as </a:t>
            </a:r>
            <a:r>
              <a:rPr lang="en-US" sz="800" dirty="0" err="1"/>
              <a:t>app_g_defense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g_p</a:t>
            </a:r>
            <a:r>
              <a:rPr lang="en-US" sz="800" dirty="0"/>
              <a:t>) </a:t>
            </a:r>
            <a:r>
              <a:rPr lang="en-US" sz="800" dirty="0">
                <a:solidFill>
                  <a:srgbClr val="CC7832"/>
                </a:solidFill>
              </a:rPr>
              <a:t>as </a:t>
            </a:r>
            <a:r>
              <a:rPr lang="en-US" sz="800" dirty="0" err="1"/>
              <a:t>app_g_p</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a:t>
            </a:r>
            <a:r>
              <a:rPr lang="en-US" sz="800" dirty="0"/>
              <a:t>) </a:t>
            </a:r>
            <a:r>
              <a:rPr lang="en-US" sz="800" dirty="0">
                <a:solidFill>
                  <a:srgbClr val="CC7832"/>
                </a:solidFill>
              </a:rPr>
              <a:t>as </a:t>
            </a:r>
            <a:r>
              <a:rPr lang="en-US" sz="800" dirty="0" err="1"/>
              <a:t>app_g_c</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g_1b</a:t>
            </a:r>
            <a:r>
              <a:rPr lang="en-US" sz="800" dirty="0"/>
              <a:t>) </a:t>
            </a:r>
            <a:r>
              <a:rPr lang="en-US" sz="800" dirty="0">
                <a:solidFill>
                  <a:srgbClr val="CC7832"/>
                </a:solidFill>
              </a:rPr>
              <a:t>as </a:t>
            </a:r>
            <a:r>
              <a:rPr lang="en-US" sz="800" dirty="0"/>
              <a:t>app_g_1b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g_2b</a:t>
            </a:r>
            <a:r>
              <a:rPr lang="en-US" sz="800" dirty="0"/>
              <a:t>) </a:t>
            </a:r>
            <a:r>
              <a:rPr lang="en-US" sz="800" dirty="0">
                <a:solidFill>
                  <a:srgbClr val="CC7832"/>
                </a:solidFill>
              </a:rPr>
              <a:t>as </a:t>
            </a:r>
            <a:r>
              <a:rPr lang="en-US" sz="800" dirty="0"/>
              <a:t>app_g_2b</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g_3b</a:t>
            </a:r>
            <a:r>
              <a:rPr lang="en-US" sz="800" dirty="0"/>
              <a:t>) </a:t>
            </a:r>
            <a:r>
              <a:rPr lang="en-US" sz="800" dirty="0">
                <a:solidFill>
                  <a:srgbClr val="CC7832"/>
                </a:solidFill>
              </a:rPr>
              <a:t>as </a:t>
            </a:r>
            <a:r>
              <a:rPr lang="en-US" sz="800" dirty="0"/>
              <a:t>app_g_3b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g_ss</a:t>
            </a:r>
            <a:r>
              <a:rPr lang="en-US" sz="800" dirty="0"/>
              <a:t>)</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g_lf</a:t>
            </a:r>
            <a:r>
              <a:rPr lang="en-US" sz="800" dirty="0"/>
              <a:t>) </a:t>
            </a:r>
            <a:r>
              <a:rPr lang="en-US" sz="800" dirty="0">
                <a:solidFill>
                  <a:srgbClr val="CC7832"/>
                </a:solidFill>
              </a:rPr>
              <a:t>as </a:t>
            </a:r>
            <a:r>
              <a:rPr lang="en-US" sz="800" dirty="0" err="1"/>
              <a:t>app_g_lf</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g_cf</a:t>
            </a:r>
            <a:r>
              <a:rPr lang="en-US" sz="800" dirty="0"/>
              <a:t>) </a:t>
            </a:r>
            <a:r>
              <a:rPr lang="en-US" sz="800" dirty="0">
                <a:solidFill>
                  <a:srgbClr val="CC7832"/>
                </a:solidFill>
              </a:rPr>
              <a:t>as </a:t>
            </a:r>
            <a:r>
              <a:rPr lang="en-US" sz="800" dirty="0" err="1"/>
              <a:t>app_g_cf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g_rf</a:t>
            </a:r>
            <a:r>
              <a:rPr lang="en-US" sz="800" dirty="0"/>
              <a:t>) </a:t>
            </a:r>
            <a:r>
              <a:rPr lang="en-US" sz="800" dirty="0">
                <a:solidFill>
                  <a:srgbClr val="CC7832"/>
                </a:solidFill>
              </a:rPr>
              <a:t>as </a:t>
            </a:r>
            <a:r>
              <a:rPr lang="en-US" sz="800" dirty="0" err="1"/>
              <a:t>app_g_rf</a:t>
            </a:r>
            <a:br>
              <a:rPr lang="en-US" sz="800" dirty="0"/>
            </a:br>
            <a:r>
              <a:rPr lang="en-US" sz="800" dirty="0"/>
              <a:t>         </a:t>
            </a:r>
            <a:r>
              <a:rPr lang="en-US" sz="800" dirty="0">
                <a:solidFill>
                  <a:srgbClr val="CC7832"/>
                </a:solidFill>
              </a:rPr>
              <a:t>from </a:t>
            </a:r>
            <a:r>
              <a:rPr lang="en-US" sz="800" dirty="0"/>
              <a:t>appearances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player_batting_year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bat_g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g_batting</a:t>
            </a:r>
            <a:r>
              <a:rPr lang="en-US" sz="800" dirty="0"/>
              <a:t>) </a:t>
            </a:r>
            <a:r>
              <a:rPr lang="en-US" sz="800" dirty="0">
                <a:solidFill>
                  <a:srgbClr val="CC7832"/>
                </a:solidFill>
              </a:rPr>
              <a:t>as </a:t>
            </a:r>
            <a:r>
              <a:rPr lang="en-US" sz="800" dirty="0" err="1"/>
              <a:t>g_batting</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ab</a:t>
            </a:r>
            <a:r>
              <a:rPr lang="en-US" sz="800" dirty="0"/>
              <a:t>) </a:t>
            </a:r>
            <a:r>
              <a:rPr lang="en-US" sz="800" dirty="0">
                <a:solidFill>
                  <a:srgbClr val="CC7832"/>
                </a:solidFill>
              </a:rPr>
              <a:t>as </a:t>
            </a:r>
            <a:r>
              <a:rPr lang="en-US" sz="800" dirty="0" err="1"/>
              <a:t>bat_ab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r</a:t>
            </a:r>
            <a:r>
              <a:rPr lang="en-US" sz="800" dirty="0"/>
              <a:t>) </a:t>
            </a:r>
            <a:r>
              <a:rPr lang="en-US" sz="800" dirty="0">
                <a:solidFill>
                  <a:srgbClr val="CC7832"/>
                </a:solidFill>
              </a:rPr>
              <a:t>as </a:t>
            </a:r>
            <a:r>
              <a:rPr lang="en-US" sz="800" dirty="0" err="1"/>
              <a:t>bat_r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err="1"/>
              <a:t>bat_h</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a:t>
            </a:r>
            <a:r>
              <a:rPr lang="en-US" sz="800" dirty="0">
                <a:solidFill>
                  <a:srgbClr val="9876AA"/>
                </a:solidFill>
              </a:rPr>
              <a:t>`2b`</a:t>
            </a:r>
            <a:r>
              <a:rPr lang="en-US" sz="800" dirty="0"/>
              <a:t>-</a:t>
            </a:r>
            <a:r>
              <a:rPr lang="en-US" sz="800" dirty="0">
                <a:solidFill>
                  <a:srgbClr val="9876AA"/>
                </a:solidFill>
              </a:rPr>
              <a:t>`3b`</a:t>
            </a:r>
            <a:r>
              <a:rPr lang="en-US" sz="800" dirty="0"/>
              <a:t>-</a:t>
            </a:r>
            <a:r>
              <a:rPr lang="en-US" sz="800" dirty="0">
                <a:solidFill>
                  <a:srgbClr val="9876AA"/>
                </a:solidFill>
              </a:rPr>
              <a:t>hr</a:t>
            </a:r>
            <a:r>
              <a:rPr lang="en-US" sz="800" dirty="0"/>
              <a:t>) </a:t>
            </a:r>
            <a:r>
              <a:rPr lang="en-US" sz="800" dirty="0">
                <a:solidFill>
                  <a:srgbClr val="CC7832"/>
                </a:solidFill>
              </a:rPr>
              <a:t>as </a:t>
            </a:r>
            <a:r>
              <a:rPr lang="en-US" sz="800" dirty="0"/>
              <a:t>bat_1</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bat_2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bat_3</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bat_hr</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rbi</a:t>
            </a:r>
            <a:r>
              <a:rPr lang="en-US" sz="800" dirty="0"/>
              <a:t>) </a:t>
            </a:r>
            <a:r>
              <a:rPr lang="en-US" sz="800" dirty="0">
                <a:solidFill>
                  <a:srgbClr val="CC7832"/>
                </a:solidFill>
              </a:rPr>
              <a:t>as </a:t>
            </a:r>
            <a:r>
              <a:rPr lang="en-US" sz="800" dirty="0" err="1"/>
              <a:t>bat_rbi</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sh</a:t>
            </a:r>
            <a:r>
              <a:rPr lang="en-US" sz="800" dirty="0"/>
              <a:t>) </a:t>
            </a:r>
            <a:r>
              <a:rPr lang="en-US" sz="800" dirty="0">
                <a:solidFill>
                  <a:srgbClr val="CC7832"/>
                </a:solidFill>
              </a:rPr>
              <a:t>as </a:t>
            </a:r>
            <a:r>
              <a:rPr lang="en-US" sz="800" dirty="0" err="1"/>
              <a:t>bat_sh</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sf</a:t>
            </a:r>
            <a:r>
              <a:rPr lang="en-US" sz="800" dirty="0"/>
              <a:t>) </a:t>
            </a:r>
            <a:r>
              <a:rPr lang="en-US" sz="800" dirty="0">
                <a:solidFill>
                  <a:srgbClr val="CC7832"/>
                </a:solidFill>
              </a:rPr>
              <a:t>as </a:t>
            </a:r>
            <a:r>
              <a:rPr lang="en-US" sz="800" dirty="0" err="1"/>
              <a:t>bat_sf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b3</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a:t>bb</a:t>
            </a:r>
            <a:br>
              <a:rPr lang="en-US" sz="800" dirty="0"/>
            </a:br>
            <a:r>
              <a:rPr lang="en-US" sz="800" dirty="0"/>
              <a:t>        </a:t>
            </a:r>
            <a:r>
              <a:rPr lang="en-US" sz="800" dirty="0">
                <a:solidFill>
                  <a:srgbClr val="CC7832"/>
                </a:solidFill>
              </a:rPr>
              <a:t>from </a:t>
            </a:r>
            <a:r>
              <a:rPr lang="en-US" sz="800" dirty="0"/>
              <a:t>batting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player_pitching_year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w</a:t>
            </a:r>
            <a:r>
              <a:rPr lang="en-US" sz="800" dirty="0"/>
              <a:t>) </a:t>
            </a:r>
            <a:r>
              <a:rPr lang="en-US" sz="800" dirty="0">
                <a:solidFill>
                  <a:srgbClr val="CC7832"/>
                </a:solidFill>
              </a:rPr>
              <a:t>as </a:t>
            </a:r>
            <a:r>
              <a:rPr lang="en-US" sz="800" dirty="0" err="1"/>
              <a:t>p_w</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l</a:t>
            </a:r>
            <a:r>
              <a:rPr lang="en-US" sz="800" dirty="0"/>
              <a:t>) </a:t>
            </a:r>
            <a:r>
              <a:rPr lang="en-US" sz="800" dirty="0">
                <a:solidFill>
                  <a:srgbClr val="CC7832"/>
                </a:solidFill>
              </a:rPr>
              <a:t>as </a:t>
            </a:r>
            <a:r>
              <a:rPr lang="en-US" sz="800" dirty="0" err="1"/>
              <a:t>p_l</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p_g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IPOuts</a:t>
            </a:r>
            <a:r>
              <a:rPr lang="en-US" sz="800" dirty="0"/>
              <a:t>) </a:t>
            </a:r>
            <a:r>
              <a:rPr lang="en-US" sz="800" dirty="0">
                <a:solidFill>
                  <a:srgbClr val="CC7832"/>
                </a:solidFill>
              </a:rPr>
              <a:t>as </a:t>
            </a:r>
            <a:r>
              <a:rPr lang="en-US" sz="800" dirty="0" err="1"/>
              <a:t>p_IPOuts</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SV</a:t>
            </a:r>
            <a:r>
              <a:rPr lang="en-US" sz="800" dirty="0"/>
              <a:t>) </a:t>
            </a:r>
            <a:r>
              <a:rPr lang="en-US" sz="800" dirty="0">
                <a:solidFill>
                  <a:srgbClr val="CC7832"/>
                </a:solidFill>
              </a:rPr>
              <a:t>as </a:t>
            </a:r>
            <a:r>
              <a:rPr lang="en-US" sz="800" dirty="0" err="1"/>
              <a:t>p_SV</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a:solidFill>
                  <a:srgbClr val="CC7832"/>
                </a:solidFill>
              </a:rPr>
              <a:t>as </a:t>
            </a:r>
            <a:r>
              <a:rPr lang="en-US" sz="800" dirty="0" err="1"/>
              <a:t>p_h</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p_hr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err="1"/>
              <a:t>p_bb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er</a:t>
            </a:r>
            <a:r>
              <a:rPr lang="en-US" sz="800" dirty="0"/>
              <a:t>) </a:t>
            </a:r>
            <a:r>
              <a:rPr lang="en-US" sz="800" dirty="0">
                <a:solidFill>
                  <a:srgbClr val="CC7832"/>
                </a:solidFill>
              </a:rPr>
              <a:t>as </a:t>
            </a:r>
            <a:r>
              <a:rPr lang="en-US" sz="800" dirty="0" err="1"/>
              <a:t>p_er</a:t>
            </a:r>
            <a:br>
              <a:rPr lang="en-US" sz="800" dirty="0"/>
            </a:br>
            <a:r>
              <a:rPr lang="en-US" sz="800" dirty="0"/>
              <a:t>            </a:t>
            </a:r>
            <a:r>
              <a:rPr lang="en-US" sz="800" dirty="0">
                <a:solidFill>
                  <a:srgbClr val="CC7832"/>
                </a:solidFill>
              </a:rPr>
              <a:t>from </a:t>
            </a:r>
            <a:r>
              <a:rPr lang="en-US" sz="800" dirty="0"/>
              <a:t>pitching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br>
              <a:rPr lang="en-US" sz="800" dirty="0"/>
            </a:br>
            <a:r>
              <a:rPr lang="en-US" sz="800" dirty="0">
                <a:solidFill>
                  <a:srgbClr val="CC7832"/>
                </a:solidFill>
              </a:rPr>
              <a:t>select </a:t>
            </a:r>
            <a:r>
              <a:rPr lang="en-US" sz="800" dirty="0">
                <a:solidFill>
                  <a:srgbClr val="FFC66D"/>
                </a:solidFill>
              </a:rPr>
              <a:t>* </a:t>
            </a:r>
            <a:r>
              <a:rPr lang="en-US" sz="800" dirty="0">
                <a:solidFill>
                  <a:srgbClr val="CC7832"/>
                </a:solidFill>
              </a:rPr>
              <a:t>from</a:t>
            </a:r>
            <a:br>
              <a:rPr lang="en-US" sz="800" dirty="0">
                <a:solidFill>
                  <a:srgbClr val="CC7832"/>
                </a:solidFill>
              </a:rPr>
            </a:br>
            <a:r>
              <a:rPr lang="en-US" sz="800" dirty="0">
                <a:solidFill>
                  <a:srgbClr val="CC7832"/>
                </a:solidFill>
              </a:rPr>
              <a:t>   </a:t>
            </a:r>
            <a:r>
              <a:rPr lang="en-US" sz="800" dirty="0"/>
              <a:t>(</a:t>
            </a:r>
            <a:r>
              <a:rPr lang="en-US" sz="800" dirty="0">
                <a:solidFill>
                  <a:srgbClr val="CC7832"/>
                </a:solidFill>
              </a:rPr>
              <a:t>select </a:t>
            </a:r>
            <a:r>
              <a:rPr lang="en-US" sz="800" dirty="0">
                <a:solidFill>
                  <a:srgbClr val="FFC66D"/>
                </a:solidFill>
              </a:rPr>
              <a:t>* </a:t>
            </a:r>
            <a:r>
              <a:rPr lang="en-US" sz="800" dirty="0">
                <a:solidFill>
                  <a:srgbClr val="CC7832"/>
                </a:solidFill>
              </a:rPr>
              <a:t>from </a:t>
            </a:r>
            <a:r>
              <a:rPr lang="en-US" sz="800" dirty="0" err="1"/>
              <a:t>player_appearances_year</a:t>
            </a:r>
            <a:r>
              <a:rPr lang="en-US" sz="800" dirty="0"/>
              <a:t> </a:t>
            </a:r>
            <a:r>
              <a:rPr lang="en-US" sz="800" dirty="0">
                <a:solidFill>
                  <a:srgbClr val="CC7832"/>
                </a:solidFill>
              </a:rPr>
              <a:t>left join </a:t>
            </a:r>
            <a:r>
              <a:rPr lang="en-US" sz="800" dirty="0" err="1"/>
              <a:t>player_batting_year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 </a:t>
            </a:r>
            <a:r>
              <a:rPr lang="en-US" sz="800" dirty="0">
                <a:solidFill>
                  <a:srgbClr val="CC7832"/>
                </a:solidFill>
              </a:rPr>
              <a:t>as </a:t>
            </a:r>
            <a:r>
              <a:rPr lang="en-US" sz="800" dirty="0"/>
              <a:t>x</a:t>
            </a:r>
            <a:br>
              <a:rPr lang="en-US" sz="800" dirty="0"/>
            </a:br>
            <a:r>
              <a:rPr lang="en-US" sz="800" dirty="0"/>
              <a:t>    </a:t>
            </a:r>
            <a:r>
              <a:rPr lang="en-US" sz="800" dirty="0">
                <a:solidFill>
                  <a:srgbClr val="CC7832"/>
                </a:solidFill>
              </a:rPr>
              <a:t>left join</a:t>
            </a:r>
            <a:br>
              <a:rPr lang="en-US" sz="800" dirty="0">
                <a:solidFill>
                  <a:srgbClr val="CC7832"/>
                </a:solidFill>
              </a:rPr>
            </a:br>
            <a:r>
              <a:rPr lang="en-US" sz="800" dirty="0">
                <a:solidFill>
                  <a:srgbClr val="CC7832"/>
                </a:solidFill>
              </a:rPr>
              <a:t>    </a:t>
            </a:r>
            <a:r>
              <a:rPr lang="en-US" sz="800" dirty="0" err="1"/>
              <a:t>player_pitching_year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a:t>
            </a:r>
          </a:p>
        </p:txBody>
      </p:sp>
      <p:sp>
        <p:nvSpPr>
          <p:cNvPr id="3" name="Title 2">
            <a:extLst>
              <a:ext uri="{FF2B5EF4-FFF2-40B4-BE49-F238E27FC236}">
                <a16:creationId xmlns:a16="http://schemas.microsoft.com/office/drawing/2014/main" id="{57C847B0-0B4D-AC48-ABC9-15CC883A94AF}"/>
              </a:ext>
            </a:extLst>
          </p:cNvPr>
          <p:cNvSpPr>
            <a:spLocks noGrp="1"/>
          </p:cNvSpPr>
          <p:nvPr>
            <p:ph type="title"/>
          </p:nvPr>
        </p:nvSpPr>
        <p:spPr/>
        <p:txBody>
          <a:bodyPr/>
          <a:lstStyle/>
          <a:p>
            <a:r>
              <a:rPr lang="en-US" dirty="0"/>
              <a:t>Task 1 – Player, Year Summary</a:t>
            </a:r>
          </a:p>
        </p:txBody>
      </p:sp>
      <p:pic>
        <p:nvPicPr>
          <p:cNvPr id="4" name="Picture 3">
            <a:extLst>
              <a:ext uri="{FF2B5EF4-FFF2-40B4-BE49-F238E27FC236}">
                <a16:creationId xmlns:a16="http://schemas.microsoft.com/office/drawing/2014/main" id="{14B6AE75-29F6-B64C-8161-1E440117CA80}"/>
              </a:ext>
            </a:extLst>
          </p:cNvPr>
          <p:cNvPicPr>
            <a:picLocks noChangeAspect="1"/>
          </p:cNvPicPr>
          <p:nvPr/>
        </p:nvPicPr>
        <p:blipFill>
          <a:blip r:embed="rId2"/>
          <a:stretch>
            <a:fillRect/>
          </a:stretch>
        </p:blipFill>
        <p:spPr>
          <a:xfrm>
            <a:off x="4953000" y="514350"/>
            <a:ext cx="3549650" cy="2876550"/>
          </a:xfrm>
          <a:prstGeom prst="rect">
            <a:avLst/>
          </a:prstGeom>
        </p:spPr>
      </p:pic>
      <p:sp>
        <p:nvSpPr>
          <p:cNvPr id="5" name="TextBox 4">
            <a:extLst>
              <a:ext uri="{FF2B5EF4-FFF2-40B4-BE49-F238E27FC236}">
                <a16:creationId xmlns:a16="http://schemas.microsoft.com/office/drawing/2014/main" id="{2378441E-A109-444E-A5CC-05168D17AF44}"/>
              </a:ext>
            </a:extLst>
          </p:cNvPr>
          <p:cNvSpPr txBox="1"/>
          <p:nvPr/>
        </p:nvSpPr>
        <p:spPr>
          <a:xfrm>
            <a:off x="4724400" y="3525173"/>
            <a:ext cx="4238661"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The core of the data lake are the raw tables.</a:t>
            </a:r>
          </a:p>
          <a:p>
            <a:pPr marL="285750" indent="-285750">
              <a:buFont typeface="Arial" panose="020B0604020202020204" pitchFamily="34" charset="0"/>
              <a:buChar char="•"/>
            </a:pPr>
            <a:r>
              <a:rPr lang="en-US" sz="1400" dirty="0"/>
              <a:t>We clearly do not want to run this query every time</a:t>
            </a:r>
            <a:br>
              <a:rPr lang="en-US" sz="1400" dirty="0"/>
            </a:br>
            <a:r>
              <a:rPr lang="en-US" sz="1400" dirty="0"/>
              <a:t>we decide to examine and choose players.</a:t>
            </a:r>
          </a:p>
          <a:p>
            <a:pPr marL="285750" indent="-285750">
              <a:buFont typeface="Arial" panose="020B0604020202020204" pitchFamily="34" charset="0"/>
              <a:buChar char="•"/>
            </a:pPr>
            <a:r>
              <a:rPr lang="en-US" sz="1400" dirty="0"/>
              <a:t>Task 1 adds a processed, “wide flat” table to the</a:t>
            </a:r>
            <a:br>
              <a:rPr lang="en-US" sz="1400" dirty="0"/>
            </a:br>
            <a:r>
              <a:rPr lang="en-US" sz="1400" dirty="0"/>
              <a:t>data lake for subsequent processing.</a:t>
            </a:r>
          </a:p>
        </p:txBody>
      </p:sp>
    </p:spTree>
    <p:extLst>
      <p:ext uri="{BB962C8B-B14F-4D97-AF65-F5344CB8AC3E}">
        <p14:creationId xmlns:p14="http://schemas.microsoft.com/office/powerpoint/2010/main" val="833651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48184" y="2019907"/>
            <a:ext cx="89154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67838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78636-FDC4-7D42-B0C3-BE177560C66B}"/>
              </a:ext>
            </a:extLst>
          </p:cNvPr>
          <p:cNvSpPr>
            <a:spLocks noGrp="1"/>
          </p:cNvSpPr>
          <p:nvPr>
            <p:ph idx="1"/>
          </p:nvPr>
        </p:nvSpPr>
        <p:spPr/>
        <p:txBody>
          <a:bodyPr/>
          <a:lstStyle/>
          <a:p>
            <a:r>
              <a:rPr lang="en-US" dirty="0"/>
              <a:t>Analysis projects often include data from multiple sources and domains.</a:t>
            </a:r>
          </a:p>
          <a:p>
            <a:r>
              <a:rPr lang="en-US" dirty="0"/>
              <a:t>Consider an example:</a:t>
            </a:r>
          </a:p>
          <a:p>
            <a:pPr lvl="1"/>
            <a:r>
              <a:rPr lang="en-US" dirty="0"/>
              <a:t>Building the best “fantasy baseball team” is an optimization problem.</a:t>
            </a:r>
          </a:p>
          <a:p>
            <a:pPr lvl="1"/>
            <a:r>
              <a:rPr lang="en-US" dirty="0"/>
              <a:t>Find the “best” players at the “lowest price (salary).”</a:t>
            </a:r>
          </a:p>
          <a:p>
            <a:r>
              <a:rPr lang="en-US" dirty="0"/>
              <a:t>We have a few problems:</a:t>
            </a:r>
          </a:p>
          <a:p>
            <a:pPr lvl="1"/>
            <a:r>
              <a:rPr lang="en-US" dirty="0"/>
              <a:t>We must normalize old values to modern (constant) dollars.</a:t>
            </a:r>
          </a:p>
          <a:p>
            <a:pPr lvl="1"/>
            <a:r>
              <a:rPr lang="en-US" dirty="0"/>
              <a:t>There has been a general, upward trend in salaries. What matters is a player’s salary</a:t>
            </a:r>
            <a:br>
              <a:rPr lang="en-US" dirty="0"/>
            </a:br>
            <a:r>
              <a:rPr lang="en-US" dirty="0"/>
              <a:t>relative to the average salary for a year.</a:t>
            </a:r>
          </a:p>
          <a:p>
            <a:pPr lvl="1"/>
            <a:r>
              <a:rPr lang="en-US" dirty="0"/>
              <a:t>We have “missing” salaries:</a:t>
            </a:r>
          </a:p>
          <a:p>
            <a:pPr lvl="2"/>
            <a:r>
              <a:rPr lang="en-US" dirty="0"/>
              <a:t>No information before 1985.</a:t>
            </a:r>
          </a:p>
          <a:p>
            <a:pPr lvl="2"/>
            <a:r>
              <a:rPr lang="en-US" dirty="0"/>
              <a:t>Missing some entries in the range 1985-present.</a:t>
            </a:r>
          </a:p>
          <a:p>
            <a:r>
              <a:rPr lang="en-US" dirty="0"/>
              <a:t>We will just do a hypothetical normalization right now.</a:t>
            </a:r>
          </a:p>
        </p:txBody>
      </p:sp>
      <p:sp>
        <p:nvSpPr>
          <p:cNvPr id="3" name="Title 2">
            <a:extLst>
              <a:ext uri="{FF2B5EF4-FFF2-40B4-BE49-F238E27FC236}">
                <a16:creationId xmlns:a16="http://schemas.microsoft.com/office/drawing/2014/main" id="{58546361-06BE-3A4D-84A6-0043E6D0A57E}"/>
              </a:ext>
            </a:extLst>
          </p:cNvPr>
          <p:cNvSpPr>
            <a:spLocks noGrp="1"/>
          </p:cNvSpPr>
          <p:nvPr>
            <p:ph type="title"/>
          </p:nvPr>
        </p:nvSpPr>
        <p:spPr/>
        <p:txBody>
          <a:bodyPr/>
          <a:lstStyle/>
          <a:p>
            <a:r>
              <a:rPr lang="en-US" dirty="0"/>
              <a:t>External Information</a:t>
            </a:r>
          </a:p>
        </p:txBody>
      </p:sp>
    </p:spTree>
    <p:extLst>
      <p:ext uri="{BB962C8B-B14F-4D97-AF65-F5344CB8AC3E}">
        <p14:creationId xmlns:p14="http://schemas.microsoft.com/office/powerpoint/2010/main" val="373146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0E0-7BFC-E84A-8A9F-A2642DB4F69B}"/>
              </a:ext>
            </a:extLst>
          </p:cNvPr>
          <p:cNvSpPr>
            <a:spLocks noGrp="1"/>
          </p:cNvSpPr>
          <p:nvPr>
            <p:ph type="title"/>
          </p:nvPr>
        </p:nvSpPr>
        <p:spPr/>
        <p:txBody>
          <a:bodyPr/>
          <a:lstStyle/>
          <a:p>
            <a:r>
              <a:rPr lang="en-US" dirty="0"/>
              <a:t>Normalize the Value of the Dollar</a:t>
            </a:r>
          </a:p>
        </p:txBody>
      </p:sp>
      <p:sp>
        <p:nvSpPr>
          <p:cNvPr id="3" name="Content Placeholder 2">
            <a:extLst>
              <a:ext uri="{FF2B5EF4-FFF2-40B4-BE49-F238E27FC236}">
                <a16:creationId xmlns:a16="http://schemas.microsoft.com/office/drawing/2014/main" id="{5E3AAEE9-DE38-574B-9436-38EDAF9298D9}"/>
              </a:ext>
            </a:extLst>
          </p:cNvPr>
          <p:cNvSpPr>
            <a:spLocks noGrp="1"/>
          </p:cNvSpPr>
          <p:nvPr>
            <p:ph idx="1"/>
          </p:nvPr>
        </p:nvSpPr>
        <p:spPr/>
        <p:txBody>
          <a:bodyPr/>
          <a:lstStyle/>
          <a:p>
            <a:r>
              <a:rPr lang="en-US" sz="1400" dirty="0"/>
              <a:t>“A constant dollar is an adjusted value of currency used to compare dollar values from one period to another.”</a:t>
            </a:r>
            <a:br>
              <a:rPr lang="en-US" sz="1400" dirty="0"/>
            </a:br>
            <a:r>
              <a:rPr lang="en-US" sz="1400" dirty="0">
                <a:hlinkClick r:id="rId2"/>
              </a:rPr>
              <a:t>(Investopedia)</a:t>
            </a:r>
            <a:endParaRPr lang="en-US" sz="1400" dirty="0"/>
          </a:p>
          <a:p>
            <a:r>
              <a:rPr lang="en-US" sz="1400" dirty="0"/>
              <a:t>“To accurately compare income over time, users should adjust the summary measures (medians, means, etc.) for changes in cost of living (prices).”</a:t>
            </a:r>
            <a:br>
              <a:rPr lang="en-US" sz="1400" dirty="0"/>
            </a:br>
            <a:r>
              <a:rPr lang="en-US" sz="1400" dirty="0">
                <a:hlinkClick r:id="rId3"/>
              </a:rPr>
              <a:t>(US Census).</a:t>
            </a:r>
            <a:endParaRPr lang="en-US" sz="1400" dirty="0"/>
          </a:p>
          <a:p>
            <a:r>
              <a:rPr lang="en-US" sz="1400" dirty="0"/>
              <a:t>This is not an MBA or economics class.</a:t>
            </a:r>
            <a:br>
              <a:rPr lang="en-US" sz="1400" dirty="0"/>
            </a:br>
            <a:r>
              <a:rPr lang="en-US" sz="1400" dirty="0"/>
              <a:t>We are just going to do something</a:t>
            </a:r>
            <a:br>
              <a:rPr lang="en-US" sz="1400" dirty="0"/>
            </a:br>
            <a:r>
              <a:rPr lang="en-US" sz="1400" dirty="0"/>
              <a:t>hypothetical and simple.</a:t>
            </a:r>
          </a:p>
          <a:p>
            <a:r>
              <a:rPr lang="en-US" sz="1400" dirty="0"/>
              <a:t>“To use the CPI-U-RS to inflation adjust an income estimate from 1995 dollars to 2019 dollars, multiply the 1995 estimate by the CPI-U-RS from 2019 (376.5) divided by the CPI-U-RS from 1995 (225.3)”</a:t>
            </a:r>
            <a:br>
              <a:rPr lang="en-US" sz="1400" dirty="0"/>
            </a:br>
            <a:r>
              <a:rPr lang="en-US" sz="1400" dirty="0">
                <a:hlinkClick r:id="rId3"/>
              </a:rPr>
              <a:t>(US Census)</a:t>
            </a:r>
            <a:endParaRPr lang="en-US" sz="1400" dirty="0"/>
          </a:p>
        </p:txBody>
      </p:sp>
      <p:sp>
        <p:nvSpPr>
          <p:cNvPr id="4" name="Content Placeholder 3">
            <a:extLst>
              <a:ext uri="{FF2B5EF4-FFF2-40B4-BE49-F238E27FC236}">
                <a16:creationId xmlns:a16="http://schemas.microsoft.com/office/drawing/2014/main" id="{DC849E97-0AC0-9F49-9319-5107D3AD2BC3}"/>
              </a:ext>
            </a:extLst>
          </p:cNvPr>
          <p:cNvSpPr>
            <a:spLocks noGrp="1"/>
          </p:cNvSpPr>
          <p:nvPr>
            <p:ph idx="10"/>
          </p:nvPr>
        </p:nvSpPr>
        <p:spPr>
          <a:xfrm>
            <a:off x="3200400" y="4017929"/>
            <a:ext cx="5596703" cy="573122"/>
          </a:xfrm>
        </p:spPr>
        <p:txBody>
          <a:bodyPr/>
          <a:lstStyle/>
          <a:p>
            <a:r>
              <a:rPr lang="en-US" sz="1400" dirty="0"/>
              <a:t>A 1995 salary of $100,000 is $ (376.5 / 225.3)*100000  = $167110.</a:t>
            </a:r>
          </a:p>
          <a:p>
            <a:r>
              <a:rPr lang="en-US" sz="1400" dirty="0"/>
              <a:t>We will compute the inflation adjusted, average annual salary.</a:t>
            </a:r>
          </a:p>
        </p:txBody>
      </p:sp>
      <p:pic>
        <p:nvPicPr>
          <p:cNvPr id="5" name="Picture 4">
            <a:extLst>
              <a:ext uri="{FF2B5EF4-FFF2-40B4-BE49-F238E27FC236}">
                <a16:creationId xmlns:a16="http://schemas.microsoft.com/office/drawing/2014/main" id="{0D28630E-6CF4-5542-9484-A2B17474CC9C}"/>
              </a:ext>
            </a:extLst>
          </p:cNvPr>
          <p:cNvPicPr>
            <a:picLocks noChangeAspect="1"/>
          </p:cNvPicPr>
          <p:nvPr/>
        </p:nvPicPr>
        <p:blipFill>
          <a:blip r:embed="rId4"/>
          <a:stretch>
            <a:fillRect/>
          </a:stretch>
        </p:blipFill>
        <p:spPr>
          <a:xfrm>
            <a:off x="6324600" y="57150"/>
            <a:ext cx="1816645" cy="3960779"/>
          </a:xfrm>
          <a:prstGeom prst="rect">
            <a:avLst/>
          </a:prstGeom>
        </p:spPr>
      </p:pic>
    </p:spTree>
    <p:extLst>
      <p:ext uri="{BB962C8B-B14F-4D97-AF65-F5344CB8AC3E}">
        <p14:creationId xmlns:p14="http://schemas.microsoft.com/office/powerpoint/2010/main" val="1482548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C23C-D497-2048-BD9A-E2B383FE7B3E}"/>
              </a:ext>
            </a:extLst>
          </p:cNvPr>
          <p:cNvSpPr>
            <a:spLocks noGrp="1"/>
          </p:cNvSpPr>
          <p:nvPr>
            <p:ph idx="1"/>
          </p:nvPr>
        </p:nvSpPr>
        <p:spPr>
          <a:xfrm>
            <a:off x="152400" y="590550"/>
            <a:ext cx="4876800" cy="4038600"/>
          </a:xfrm>
        </p:spPr>
        <p:txBody>
          <a:bodyPr/>
          <a:lstStyle/>
          <a:p>
            <a:pPr marL="0" indent="0">
              <a:buNone/>
            </a:pPr>
            <a:r>
              <a:rPr lang="en-US" sz="1100" dirty="0">
                <a:solidFill>
                  <a:srgbClr val="CC7832"/>
                </a:solidFill>
              </a:rPr>
              <a:t>with </a:t>
            </a:r>
            <a:r>
              <a:rPr lang="en-US" sz="1100" dirty="0" err="1"/>
              <a:t>annual_average_salary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a:solidFill>
                  <a:srgbClr val="FFC66D"/>
                </a:solidFill>
              </a:rPr>
              <a:t>round</a:t>
            </a:r>
            <a:r>
              <a:rPr lang="en-US" sz="1100" dirty="0"/>
              <a:t>(</a:t>
            </a:r>
            <a:r>
              <a:rPr lang="en-US" sz="1100" dirty="0">
                <a:solidFill>
                  <a:srgbClr val="FFC66D"/>
                </a:solidFill>
              </a:rPr>
              <a:t>avg</a:t>
            </a:r>
            <a:r>
              <a:rPr lang="en-US" sz="1100" dirty="0"/>
              <a:t>(</a:t>
            </a:r>
            <a:r>
              <a:rPr lang="en-US" sz="1100" dirty="0">
                <a:solidFill>
                  <a:srgbClr val="9876AA"/>
                </a:solidFill>
              </a:rPr>
              <a:t>salary</a:t>
            </a:r>
            <a:r>
              <a:rPr lang="en-US" sz="1100" dirty="0"/>
              <a:t>)</a:t>
            </a:r>
            <a:r>
              <a:rPr lang="en-US" sz="1100" dirty="0">
                <a:solidFill>
                  <a:srgbClr val="CC7832"/>
                </a:solidFill>
              </a:rPr>
              <a:t>,</a:t>
            </a:r>
            <a:r>
              <a:rPr lang="en-US" sz="1100" dirty="0">
                <a:solidFill>
                  <a:srgbClr val="6897BB"/>
                </a:solidFill>
              </a:rPr>
              <a:t>0</a:t>
            </a:r>
            <a:r>
              <a:rPr lang="en-US" sz="1100" dirty="0"/>
              <a:t>) </a:t>
            </a:r>
            <a:r>
              <a:rPr lang="en-US" sz="1100" dirty="0">
                <a:solidFill>
                  <a:srgbClr val="CC7832"/>
                </a:solidFill>
              </a:rPr>
              <a:t>as </a:t>
            </a:r>
            <a:r>
              <a:rPr lang="en-US" sz="1100" dirty="0" err="1"/>
              <a:t>avg_salary</a:t>
            </a:r>
            <a:r>
              <a:rPr lang="en-US" sz="1100" dirty="0"/>
              <a:t> </a:t>
            </a:r>
            <a:r>
              <a:rPr lang="en-US" sz="1100" dirty="0">
                <a:solidFill>
                  <a:srgbClr val="CC7832"/>
                </a:solidFill>
              </a:rPr>
              <a:t>from</a:t>
            </a:r>
            <a:br>
              <a:rPr lang="en-US" sz="1100" dirty="0">
                <a:solidFill>
                  <a:srgbClr val="CC7832"/>
                </a:solidFill>
              </a:rPr>
            </a:br>
            <a:r>
              <a:rPr lang="en-US" sz="1100" dirty="0">
                <a:solidFill>
                  <a:srgbClr val="CC7832"/>
                </a:solidFill>
              </a:rPr>
              <a:t>            </a:t>
            </a:r>
            <a:r>
              <a:rPr lang="en-US" sz="1100" dirty="0" err="1"/>
              <a:t>lahmansbaseballdb.salaries</a:t>
            </a:r>
            <a:r>
              <a:rPr lang="en-US" sz="1100" dirty="0"/>
              <a:t> </a:t>
            </a:r>
            <a:r>
              <a:rPr lang="en-US" sz="1100" dirty="0">
                <a:solidFill>
                  <a:srgbClr val="CC7832"/>
                </a:solidFill>
              </a:rPr>
              <a:t>group by </a:t>
            </a:r>
            <a:r>
              <a:rPr lang="en-US" sz="1100" dirty="0" err="1">
                <a:solidFill>
                  <a:srgbClr val="9876AA"/>
                </a:solidFill>
              </a:rPr>
              <a:t>yearid</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normalized_averages</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solidFill>
                  <a:srgbClr val="CC7832"/>
                </a:solidFill>
              </a:rPr>
              <a:t>, </a:t>
            </a:r>
            <a:r>
              <a:rPr lang="en-US" sz="1100" dirty="0" err="1"/>
              <a:t>cpi.</a:t>
            </a:r>
            <a:r>
              <a:rPr lang="en-US" sz="1100" dirty="0" err="1">
                <a:solidFill>
                  <a:srgbClr val="9876AA"/>
                </a:solidFill>
              </a:rPr>
              <a:t>value</a:t>
            </a:r>
            <a:r>
              <a:rPr lang="en-US" sz="1100" dirty="0">
                <a:solidFill>
                  <a:srgbClr val="9876AA"/>
                </a:solidFill>
              </a:rPr>
              <a:t>  </a:t>
            </a:r>
            <a:r>
              <a:rPr lang="en-US" sz="1100" dirty="0">
                <a:solidFill>
                  <a:srgbClr val="CC7832"/>
                </a:solidFill>
              </a:rPr>
              <a:t>as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 / </a:t>
            </a:r>
            <a:r>
              <a:rPr lang="en-US" sz="1100" dirty="0" err="1"/>
              <a:t>cpi.</a:t>
            </a:r>
            <a:r>
              <a:rPr lang="en-US" sz="1100" dirty="0" err="1">
                <a:solidFill>
                  <a:srgbClr val="9876AA"/>
                </a:solidFill>
              </a:rPr>
              <a:t>value</a:t>
            </a:r>
            <a:r>
              <a:rPr lang="en-US" sz="1100" dirty="0"/>
              <a:t>)</a:t>
            </a:r>
            <a:r>
              <a:rPr lang="en-US" sz="1100" dirty="0">
                <a:solidFill>
                  <a:srgbClr val="CC7832"/>
                </a:solidFill>
              </a:rPr>
              <a:t>, </a:t>
            </a:r>
            <a:r>
              <a:rPr lang="en-US" sz="1100" dirty="0">
                <a:solidFill>
                  <a:srgbClr val="6897BB"/>
                </a:solidFill>
              </a:rPr>
              <a:t>0</a:t>
            </a:r>
            <a:r>
              <a:rPr lang="en-US" sz="1100" dirty="0"/>
              <a:t>) </a:t>
            </a:r>
            <a:r>
              <a:rPr lang="en-US" sz="1100" dirty="0">
                <a:solidFill>
                  <a:srgbClr val="CC7832"/>
                </a:solidFill>
              </a:rPr>
              <a:t>as </a:t>
            </a:r>
            <a:r>
              <a:rPr lang="en-US" sz="1100" dirty="0" err="1"/>
              <a:t>normalized_avg_salary</a:t>
            </a:r>
            <a:br>
              <a:rPr lang="en-US" sz="1100" dirty="0"/>
            </a:br>
            <a:r>
              <a:rPr lang="en-US" sz="1100" dirty="0"/>
              <a:t>             </a:t>
            </a:r>
            <a:r>
              <a:rPr lang="en-US" sz="1100" dirty="0">
                <a:solidFill>
                  <a:srgbClr val="CC7832"/>
                </a:solidFill>
              </a:rPr>
              <a:t>from </a:t>
            </a:r>
            <a:r>
              <a:rPr lang="en-US" sz="1100" dirty="0" err="1"/>
              <a:t>annual_average_salary</a:t>
            </a:r>
            <a:br>
              <a:rPr lang="en-US" sz="1100" dirty="0"/>
            </a:br>
            <a:r>
              <a:rPr lang="en-US" sz="1100" dirty="0"/>
              <a:t>                    </a:t>
            </a:r>
            <a:r>
              <a:rPr lang="en-US" sz="1100" dirty="0">
                <a:solidFill>
                  <a:srgbClr val="CC7832"/>
                </a:solidFill>
              </a:rPr>
              <a:t>join </a:t>
            </a:r>
            <a:r>
              <a:rPr lang="en-US" sz="1100" dirty="0" err="1"/>
              <a:t>cpi</a:t>
            </a:r>
            <a:r>
              <a:rPr lang="en-US" sz="1100" dirty="0"/>
              <a:t> </a:t>
            </a:r>
            <a:r>
              <a:rPr lang="en-US" sz="1100" dirty="0">
                <a:solidFill>
                  <a:srgbClr val="CC7832"/>
                </a:solidFill>
              </a:rPr>
              <a:t>on </a:t>
            </a:r>
            <a:r>
              <a:rPr lang="en-US" sz="1100" dirty="0" err="1">
                <a:solidFill>
                  <a:srgbClr val="9876AA"/>
                </a:solidFill>
              </a:rPr>
              <a:t>yearid</a:t>
            </a:r>
            <a:r>
              <a:rPr lang="en-US" sz="1100" dirty="0"/>
              <a:t>=</a:t>
            </a:r>
            <a:r>
              <a:rPr lang="en-US" sz="1100" dirty="0" err="1"/>
              <a:t>cpi.</a:t>
            </a:r>
            <a:r>
              <a:rPr lang="en-US" sz="1100" dirty="0" err="1">
                <a:solidFill>
                  <a:srgbClr val="9876AA"/>
                </a:solidFill>
              </a:rPr>
              <a:t>CPI_US_I</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averages_and_yoy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t>a.</a:t>
            </a:r>
            <a:r>
              <a:rPr lang="en-US" sz="1100" dirty="0" err="1">
                <a:solidFill>
                  <a:srgbClr val="9876AA"/>
                </a:solidFill>
              </a:rPr>
              <a:t>yearid</a:t>
            </a:r>
            <a:r>
              <a:rPr lang="en-US" sz="1100" dirty="0">
                <a:solidFill>
                  <a:srgbClr val="CC7832"/>
                </a:solidFill>
              </a:rPr>
              <a:t>, </a:t>
            </a:r>
            <a:r>
              <a:rPr lang="en-US" sz="1100" dirty="0" err="1"/>
              <a:t>a.avg_salary</a:t>
            </a:r>
            <a:r>
              <a:rPr lang="en-US" sz="1100" dirty="0">
                <a:solidFill>
                  <a:srgbClr val="CC7832"/>
                </a:solidFill>
              </a:rPr>
              <a:t>, </a:t>
            </a:r>
            <a:r>
              <a:rPr lang="en-US" sz="1100" dirty="0" err="1"/>
              <a:t>a.salary_factor</a:t>
            </a:r>
            <a:r>
              <a:rPr lang="en-US" sz="1100" dirty="0">
                <a:solidFill>
                  <a:srgbClr val="CC7832"/>
                </a:solidFill>
              </a:rPr>
              <a:t>, </a:t>
            </a:r>
            <a:r>
              <a:rPr lang="en-US" sz="1100" dirty="0" err="1"/>
              <a:t>b.avg_salary</a:t>
            </a:r>
            <a:r>
              <a:rPr lang="en-US" sz="1100" dirty="0"/>
              <a:t> </a:t>
            </a:r>
            <a:r>
              <a:rPr lang="en-US" sz="1100" dirty="0">
                <a:solidFill>
                  <a:srgbClr val="CC7832"/>
                </a:solidFill>
              </a:rPr>
              <a:t>as </a:t>
            </a:r>
            <a:r>
              <a:rPr lang="en-US" sz="1100" dirty="0" err="1"/>
              <a:t>prior_avg_salary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b.salary_factor</a:t>
            </a:r>
            <a:r>
              <a:rPr lang="en-US" sz="1100" dirty="0"/>
              <a:t> </a:t>
            </a:r>
            <a:r>
              <a:rPr lang="en-US" sz="1100" dirty="0">
                <a:solidFill>
                  <a:srgbClr val="CC7832"/>
                </a:solidFill>
              </a:rPr>
              <a:t>as </a:t>
            </a:r>
            <a:r>
              <a:rPr lang="en-US" sz="1100" dirty="0" err="1"/>
              <a:t>prior_salary_factor</a:t>
            </a:r>
            <a:br>
              <a:rPr lang="en-US" sz="1100" dirty="0"/>
            </a:br>
            <a:r>
              <a:rPr lang="en-US" sz="1100" dirty="0"/>
              <a:t>            </a:t>
            </a:r>
            <a:r>
              <a:rPr lang="en-US" sz="1100" dirty="0">
                <a:solidFill>
                  <a:srgbClr val="CC7832"/>
                </a:solidFill>
              </a:rPr>
              <a:t>from </a:t>
            </a:r>
            <a:r>
              <a:rPr lang="en-US" sz="1100" dirty="0" err="1"/>
              <a:t>normalized_averages</a:t>
            </a:r>
            <a:r>
              <a:rPr lang="en-US" sz="1100" dirty="0"/>
              <a:t> </a:t>
            </a:r>
            <a:r>
              <a:rPr lang="en-US" sz="1100" dirty="0">
                <a:solidFill>
                  <a:srgbClr val="CC7832"/>
                </a:solidFill>
              </a:rPr>
              <a:t>as </a:t>
            </a:r>
            <a:r>
              <a:rPr lang="en-US" sz="1100" dirty="0"/>
              <a:t>a </a:t>
            </a:r>
            <a:r>
              <a:rPr lang="en-US" sz="1100" dirty="0">
                <a:solidFill>
                  <a:srgbClr val="CC7832"/>
                </a:solidFill>
              </a:rPr>
              <a:t>join </a:t>
            </a:r>
            <a:r>
              <a:rPr lang="en-US" sz="1100" dirty="0" err="1"/>
              <a:t>normalized_averages</a:t>
            </a:r>
            <a:r>
              <a:rPr lang="en-US" sz="1100" dirty="0"/>
              <a:t> </a:t>
            </a:r>
            <a:r>
              <a:rPr lang="en-US" sz="1100" dirty="0">
                <a:solidFill>
                  <a:srgbClr val="CC7832"/>
                </a:solidFill>
              </a:rPr>
              <a:t>as </a:t>
            </a:r>
            <a:r>
              <a:rPr lang="en-US" sz="1100" dirty="0"/>
              <a:t>b</a:t>
            </a:r>
            <a:br>
              <a:rPr lang="en-US" sz="1100" dirty="0"/>
            </a:br>
            <a:r>
              <a:rPr lang="en-US" sz="1100" dirty="0"/>
              <a:t>                </a:t>
            </a:r>
            <a:r>
              <a:rPr lang="en-US" sz="1100" dirty="0">
                <a:solidFill>
                  <a:srgbClr val="CC7832"/>
                </a:solidFill>
              </a:rPr>
              <a:t>on </a:t>
            </a:r>
            <a:r>
              <a:rPr lang="en-US" sz="1100" dirty="0" err="1"/>
              <a:t>a.</a:t>
            </a:r>
            <a:r>
              <a:rPr lang="en-US" sz="1100" dirty="0" err="1">
                <a:solidFill>
                  <a:srgbClr val="9876AA"/>
                </a:solidFill>
              </a:rPr>
              <a:t>yearid</a:t>
            </a:r>
            <a:r>
              <a:rPr lang="en-US" sz="1100" dirty="0"/>
              <a:t>=b.</a:t>
            </a:r>
            <a:r>
              <a:rPr lang="en-US" sz="1100" dirty="0">
                <a:solidFill>
                  <a:srgbClr val="9876AA"/>
                </a:solidFill>
              </a:rPr>
              <a:t>yearid</a:t>
            </a:r>
            <a:r>
              <a:rPr lang="en-US" sz="1100" dirty="0"/>
              <a:t>+</a:t>
            </a:r>
            <a:r>
              <a:rPr lang="en-US" sz="1100" dirty="0">
                <a:solidFill>
                  <a:srgbClr val="6897BB"/>
                </a:solidFill>
              </a:rPr>
              <a:t>1</a:t>
            </a:r>
            <a:br>
              <a:rPr lang="en-US" sz="1100" dirty="0">
                <a:solidFill>
                  <a:srgbClr val="6897BB"/>
                </a:solidFill>
              </a:rPr>
            </a:br>
            <a:r>
              <a:rPr lang="en-US" sz="1100" dirty="0">
                <a:solidFill>
                  <a:srgbClr val="6897BB"/>
                </a:solidFill>
              </a:rPr>
              <a:t>    </a:t>
            </a:r>
            <a:r>
              <a:rPr lang="en-US" sz="1100" dirty="0"/>
              <a:t>)</a:t>
            </a:r>
            <a:br>
              <a:rPr lang="en-US" sz="1100" dirty="0"/>
            </a:b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t>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/prior_avg_salary</a:t>
            </a:r>
            <a:r>
              <a:rPr lang="en-US" sz="1100" dirty="0">
                <a:solidFill>
                  <a:srgbClr val="CC7832"/>
                </a:solidFill>
              </a:rPr>
              <a:t>,</a:t>
            </a:r>
            <a:r>
              <a:rPr lang="en-US" sz="1100" dirty="0">
                <a:solidFill>
                  <a:srgbClr val="6897BB"/>
                </a:solidFill>
              </a:rPr>
              <a:t>3</a:t>
            </a:r>
            <a:r>
              <a:rPr lang="en-US" sz="1100" dirty="0"/>
              <a:t>) </a:t>
            </a:r>
            <a:r>
              <a:rPr lang="en-US" sz="1100" dirty="0" err="1"/>
              <a:t>avg_salary_yoy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salary_factor</a:t>
            </a:r>
            <a:r>
              <a:rPr lang="en-US" sz="1100" dirty="0"/>
              <a:t>/prior_salary_factor</a:t>
            </a:r>
            <a:r>
              <a:rPr lang="en-US" sz="1100" dirty="0">
                <a:solidFill>
                  <a:srgbClr val="CC7832"/>
                </a:solidFill>
              </a:rPr>
              <a:t>,</a:t>
            </a:r>
            <a:r>
              <a:rPr lang="en-US" sz="1100" dirty="0">
                <a:solidFill>
                  <a:srgbClr val="6897BB"/>
                </a:solidFill>
              </a:rPr>
              <a:t>3</a:t>
            </a:r>
            <a:r>
              <a:rPr lang="en-US" sz="1100" dirty="0"/>
              <a:t>) </a:t>
            </a:r>
            <a:r>
              <a:rPr lang="en-US" sz="1100" dirty="0">
                <a:solidFill>
                  <a:srgbClr val="CC7832"/>
                </a:solidFill>
              </a:rPr>
              <a:t>as </a:t>
            </a:r>
            <a:r>
              <a:rPr lang="en-US" sz="1100" dirty="0" err="1"/>
              <a:t>salary_factor_yoy</a:t>
            </a:r>
            <a:br>
              <a:rPr lang="en-US" sz="1100" dirty="0"/>
            </a:br>
            <a:r>
              <a:rPr lang="en-US" sz="1100" dirty="0"/>
              <a:t>            </a:t>
            </a:r>
            <a:r>
              <a:rPr lang="en-US" sz="1100" dirty="0">
                <a:solidFill>
                  <a:srgbClr val="CC7832"/>
                </a:solidFill>
              </a:rPr>
              <a:t>from </a:t>
            </a:r>
            <a:r>
              <a:rPr lang="en-US" sz="1100" dirty="0" err="1"/>
              <a:t>averages_and_yoy</a:t>
            </a:r>
            <a:br>
              <a:rPr lang="en-US" sz="1100" dirty="0"/>
            </a:br>
            <a:r>
              <a:rPr lang="en-US" sz="1100" dirty="0">
                <a:solidFill>
                  <a:srgbClr val="CC7832"/>
                </a:solidFill>
              </a:rPr>
              <a:t>order by </a:t>
            </a:r>
            <a:r>
              <a:rPr lang="en-US" sz="1100" dirty="0" err="1">
                <a:solidFill>
                  <a:srgbClr val="9876AA"/>
                </a:solidFill>
              </a:rPr>
              <a:t>yearid</a:t>
            </a:r>
            <a:r>
              <a:rPr lang="en-US" sz="1100" dirty="0">
                <a:solidFill>
                  <a:srgbClr val="9876AA"/>
                </a:solidFill>
              </a:rPr>
              <a:t> </a:t>
            </a:r>
            <a:r>
              <a:rPr lang="en-US" sz="1100" dirty="0">
                <a:solidFill>
                  <a:srgbClr val="CC7832"/>
                </a:solidFill>
              </a:rPr>
              <a:t>desc;</a:t>
            </a:r>
            <a:endParaRPr lang="en-US" sz="1100" dirty="0"/>
          </a:p>
        </p:txBody>
      </p:sp>
      <p:sp>
        <p:nvSpPr>
          <p:cNvPr id="3" name="Title 2">
            <a:extLst>
              <a:ext uri="{FF2B5EF4-FFF2-40B4-BE49-F238E27FC236}">
                <a16:creationId xmlns:a16="http://schemas.microsoft.com/office/drawing/2014/main" id="{D3631BC4-5792-C548-B7AC-BED1B4C65316}"/>
              </a:ext>
            </a:extLst>
          </p:cNvPr>
          <p:cNvSpPr>
            <a:spLocks noGrp="1"/>
          </p:cNvSpPr>
          <p:nvPr>
            <p:ph type="title"/>
          </p:nvPr>
        </p:nvSpPr>
        <p:spPr/>
        <p:txBody>
          <a:bodyPr/>
          <a:lstStyle/>
          <a:p>
            <a:r>
              <a:rPr lang="en-US" dirty="0"/>
              <a:t>Hypothetical Normalization</a:t>
            </a:r>
          </a:p>
        </p:txBody>
      </p:sp>
      <p:pic>
        <p:nvPicPr>
          <p:cNvPr id="4" name="Picture 3">
            <a:extLst>
              <a:ext uri="{FF2B5EF4-FFF2-40B4-BE49-F238E27FC236}">
                <a16:creationId xmlns:a16="http://schemas.microsoft.com/office/drawing/2014/main" id="{F61BA7EA-D5C2-D440-8553-F0C1BCC0D87D}"/>
              </a:ext>
            </a:extLst>
          </p:cNvPr>
          <p:cNvPicPr>
            <a:picLocks noChangeAspect="1"/>
          </p:cNvPicPr>
          <p:nvPr/>
        </p:nvPicPr>
        <p:blipFill>
          <a:blip r:embed="rId2"/>
          <a:stretch>
            <a:fillRect/>
          </a:stretch>
        </p:blipFill>
        <p:spPr>
          <a:xfrm>
            <a:off x="4455638" y="524483"/>
            <a:ext cx="4535962" cy="1785493"/>
          </a:xfrm>
          <a:prstGeom prst="rect">
            <a:avLst/>
          </a:prstGeom>
        </p:spPr>
      </p:pic>
      <p:sp>
        <p:nvSpPr>
          <p:cNvPr id="5" name="Content Placeholder 1">
            <a:extLst>
              <a:ext uri="{FF2B5EF4-FFF2-40B4-BE49-F238E27FC236}">
                <a16:creationId xmlns:a16="http://schemas.microsoft.com/office/drawing/2014/main" id="{DADC3F1C-F505-734A-9A38-3A502D759156}"/>
              </a:ext>
            </a:extLst>
          </p:cNvPr>
          <p:cNvSpPr txBox="1">
            <a:spLocks/>
          </p:cNvSpPr>
          <p:nvPr/>
        </p:nvSpPr>
        <p:spPr>
          <a:xfrm>
            <a:off x="5061626" y="2390140"/>
            <a:ext cx="3853774" cy="216281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1100" dirty="0"/>
          </a:p>
        </p:txBody>
      </p:sp>
      <p:sp>
        <p:nvSpPr>
          <p:cNvPr id="6" name="Content Placeholder 1">
            <a:extLst>
              <a:ext uri="{FF2B5EF4-FFF2-40B4-BE49-F238E27FC236}">
                <a16:creationId xmlns:a16="http://schemas.microsoft.com/office/drawing/2014/main" id="{F35DF26D-5D34-7D44-9EA6-FA0ECD3EDEDA}"/>
              </a:ext>
            </a:extLst>
          </p:cNvPr>
          <p:cNvSpPr txBox="1">
            <a:spLocks/>
          </p:cNvSpPr>
          <p:nvPr/>
        </p:nvSpPr>
        <p:spPr>
          <a:xfrm>
            <a:off x="5257800" y="2647950"/>
            <a:ext cx="4876800" cy="3505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p>
        </p:txBody>
      </p:sp>
      <p:sp>
        <p:nvSpPr>
          <p:cNvPr id="7" name="Content Placeholder 1">
            <a:extLst>
              <a:ext uri="{FF2B5EF4-FFF2-40B4-BE49-F238E27FC236}">
                <a16:creationId xmlns:a16="http://schemas.microsoft.com/office/drawing/2014/main" id="{158A3F49-248D-A943-A1D1-D8542AA354DB}"/>
              </a:ext>
            </a:extLst>
          </p:cNvPr>
          <p:cNvSpPr txBox="1">
            <a:spLocks/>
          </p:cNvSpPr>
          <p:nvPr/>
        </p:nvSpPr>
        <p:spPr>
          <a:xfrm>
            <a:off x="4953001" y="2495550"/>
            <a:ext cx="4038600" cy="198119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 doubt very much that I got this correct.</a:t>
            </a:r>
          </a:p>
          <a:p>
            <a:r>
              <a:rPr lang="en-US" sz="1600" dirty="0"/>
              <a:t>But you get the basic idea:</a:t>
            </a:r>
          </a:p>
          <a:p>
            <a:pPr lvl="1"/>
            <a:r>
              <a:rPr lang="en-US" sz="1400" dirty="0"/>
              <a:t>Process core data from the domain.</a:t>
            </a:r>
          </a:p>
          <a:p>
            <a:pPr lvl="1"/>
            <a:r>
              <a:rPr lang="en-US" sz="1400" dirty="0"/>
              <a:t>Bring in external information to adjust.</a:t>
            </a:r>
          </a:p>
          <a:p>
            <a:r>
              <a:rPr lang="en-US" sz="1600" dirty="0"/>
              <a:t>Bring this together with the larger data, in this case to be able to talk about player performance relative to salary.</a:t>
            </a:r>
          </a:p>
        </p:txBody>
      </p:sp>
    </p:spTree>
    <p:extLst>
      <p:ext uri="{BB962C8B-B14F-4D97-AF65-F5344CB8AC3E}">
        <p14:creationId xmlns:p14="http://schemas.microsoft.com/office/powerpoint/2010/main" val="377665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3C8B9-BDB8-C34E-BDF0-5D4B42C5018B}"/>
              </a:ext>
            </a:extLst>
          </p:cNvPr>
          <p:cNvSpPr>
            <a:spLocks noGrp="1"/>
          </p:cNvSpPr>
          <p:nvPr>
            <p:ph idx="1"/>
          </p:nvPr>
        </p:nvSpPr>
        <p:spPr/>
        <p:txBody>
          <a:bodyPr/>
          <a:lstStyle/>
          <a:p>
            <a:r>
              <a:rPr lang="en-US" dirty="0"/>
              <a:t>Scenario:</a:t>
            </a:r>
          </a:p>
          <a:p>
            <a:pPr lvl="1"/>
            <a:r>
              <a:rPr lang="en-US" dirty="0"/>
              <a:t>I need a catcher for my team.</a:t>
            </a:r>
          </a:p>
          <a:p>
            <a:pPr lvl="1"/>
            <a:r>
              <a:rPr lang="en-US" dirty="0"/>
              <a:t>I want to find the “best 5 batting catchers by year.”</a:t>
            </a:r>
          </a:p>
          <a:p>
            <a:pPr lvl="1"/>
            <a:r>
              <a:rPr lang="en-US" dirty="0"/>
              <a:t>I measure batting performance by </a:t>
            </a:r>
            <a:r>
              <a:rPr lang="en-US" i="1" dirty="0"/>
              <a:t>slugging percentage.</a:t>
            </a:r>
          </a:p>
          <a:p>
            <a:pPr lvl="1"/>
            <a:r>
              <a:rPr lang="en-US" dirty="0"/>
              <a:t>I want to normalize salary relative averages and CPI.</a:t>
            </a:r>
          </a:p>
          <a:p>
            <a:pPr lvl="1"/>
            <a:r>
              <a:rPr lang="en-US" dirty="0"/>
              <a:t>I do not want </a:t>
            </a:r>
            <a:r>
              <a:rPr lang="en-US" i="1" dirty="0"/>
              <a:t>absolute best.</a:t>
            </a:r>
            <a:r>
              <a:rPr lang="en-US" dirty="0"/>
              <a:t> I want best price performance, e.g. </a:t>
            </a:r>
            <a:br>
              <a:rPr lang="en-US" i="1" dirty="0"/>
            </a:br>
            <a:r>
              <a:rPr lang="en-US" i="1" dirty="0"/>
              <a:t>(slugging percentage)/(</a:t>
            </a:r>
            <a:r>
              <a:rPr lang="en-US" i="1" dirty="0" err="1"/>
              <a:t>normalized_salary</a:t>
            </a:r>
            <a:r>
              <a:rPr lang="en-US" i="1" dirty="0"/>
              <a:t>)</a:t>
            </a:r>
            <a:endParaRPr lang="en-US" dirty="0"/>
          </a:p>
        </p:txBody>
      </p:sp>
      <p:sp>
        <p:nvSpPr>
          <p:cNvPr id="3" name="Title 2">
            <a:extLst>
              <a:ext uri="{FF2B5EF4-FFF2-40B4-BE49-F238E27FC236}">
                <a16:creationId xmlns:a16="http://schemas.microsoft.com/office/drawing/2014/main" id="{A416CD4A-5439-2F44-8FD0-7E03474BE68E}"/>
              </a:ext>
            </a:extLst>
          </p:cNvPr>
          <p:cNvSpPr>
            <a:spLocks noGrp="1"/>
          </p:cNvSpPr>
          <p:nvPr>
            <p:ph type="title"/>
          </p:nvPr>
        </p:nvSpPr>
        <p:spPr/>
        <p:txBody>
          <a:bodyPr/>
          <a:lstStyle/>
          <a:p>
            <a:r>
              <a:rPr lang="en-US" dirty="0"/>
              <a:t>Hypothetical Player Choice</a:t>
            </a:r>
          </a:p>
        </p:txBody>
      </p:sp>
      <p:pic>
        <p:nvPicPr>
          <p:cNvPr id="4" name="Picture 3">
            <a:extLst>
              <a:ext uri="{FF2B5EF4-FFF2-40B4-BE49-F238E27FC236}">
                <a16:creationId xmlns:a16="http://schemas.microsoft.com/office/drawing/2014/main" id="{DB8D2842-AE8D-EC48-B942-BE9AD7CF2708}"/>
              </a:ext>
            </a:extLst>
          </p:cNvPr>
          <p:cNvPicPr>
            <a:picLocks noChangeAspect="1"/>
          </p:cNvPicPr>
          <p:nvPr/>
        </p:nvPicPr>
        <p:blipFill>
          <a:blip r:embed="rId2"/>
          <a:stretch>
            <a:fillRect/>
          </a:stretch>
        </p:blipFill>
        <p:spPr>
          <a:xfrm>
            <a:off x="0" y="3028950"/>
            <a:ext cx="9144000" cy="1141958"/>
          </a:xfrm>
          <a:prstGeom prst="rect">
            <a:avLst/>
          </a:prstGeom>
        </p:spPr>
      </p:pic>
      <p:sp>
        <p:nvSpPr>
          <p:cNvPr id="5" name="TextBox 4">
            <a:extLst>
              <a:ext uri="{FF2B5EF4-FFF2-40B4-BE49-F238E27FC236}">
                <a16:creationId xmlns:a16="http://schemas.microsoft.com/office/drawing/2014/main" id="{76F97209-124E-2144-A41E-016F56662501}"/>
              </a:ext>
            </a:extLst>
          </p:cNvPr>
          <p:cNvSpPr txBox="1"/>
          <p:nvPr/>
        </p:nvSpPr>
        <p:spPr>
          <a:xfrm>
            <a:off x="6389740" y="649426"/>
            <a:ext cx="1194943" cy="646331"/>
          </a:xfrm>
          <a:prstGeom prst="rect">
            <a:avLst/>
          </a:prstGeom>
          <a:noFill/>
        </p:spPr>
        <p:txBody>
          <a:bodyPr wrap="none" rtlCol="0">
            <a:spAutoFit/>
          </a:bodyPr>
          <a:lstStyle/>
          <a:p>
            <a:pPr algn="ctr"/>
            <a:r>
              <a:rPr lang="en-US" b="1" dirty="0">
                <a:solidFill>
                  <a:srgbClr val="FF0000"/>
                </a:solidFill>
              </a:rPr>
              <a:t>Switch to</a:t>
            </a:r>
            <a:br>
              <a:rPr lang="en-US" b="1" dirty="0">
                <a:solidFill>
                  <a:srgbClr val="FF0000"/>
                </a:solidFill>
              </a:rPr>
            </a:br>
            <a:r>
              <a:rPr lang="en-US" b="1" dirty="0">
                <a:solidFill>
                  <a:srgbClr val="FF0000"/>
                </a:solidFill>
              </a:rPr>
              <a:t>Notebook.</a:t>
            </a:r>
          </a:p>
        </p:txBody>
      </p:sp>
    </p:spTree>
    <p:extLst>
      <p:ext uri="{BB962C8B-B14F-4D97-AF65-F5344CB8AC3E}">
        <p14:creationId xmlns:p14="http://schemas.microsoft.com/office/powerpoint/2010/main" val="347377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E58E-B01F-3E40-B394-8DB86DC6BDD6}"/>
              </a:ext>
            </a:extLst>
          </p:cNvPr>
          <p:cNvSpPr>
            <a:spLocks noGrp="1"/>
          </p:cNvSpPr>
          <p:nvPr>
            <p:ph type="title"/>
          </p:nvPr>
        </p:nvSpPr>
        <p:spPr/>
        <p:txBody>
          <a:bodyPr/>
          <a:lstStyle/>
          <a:p>
            <a:r>
              <a:rPr lang="en-US" dirty="0"/>
              <a:t>Optimal Price/Performance Catcher</a:t>
            </a:r>
          </a:p>
        </p:txBody>
      </p:sp>
      <p:sp>
        <p:nvSpPr>
          <p:cNvPr id="5" name="Rectangle 4">
            <a:extLst>
              <a:ext uri="{FF2B5EF4-FFF2-40B4-BE49-F238E27FC236}">
                <a16:creationId xmlns:a16="http://schemas.microsoft.com/office/drawing/2014/main" id="{E9F095C4-B9F0-B64E-8350-8ABBC6AD261F}"/>
              </a:ext>
            </a:extLst>
          </p:cNvPr>
          <p:cNvSpPr/>
          <p:nvPr/>
        </p:nvSpPr>
        <p:spPr>
          <a:xfrm>
            <a:off x="172570" y="407435"/>
            <a:ext cx="8798860" cy="4385816"/>
          </a:xfrm>
          <a:prstGeom prst="rect">
            <a:avLst/>
          </a:prstGeom>
        </p:spPr>
        <p:txBody>
          <a:bodyPr wrap="square">
            <a:spAutoFit/>
          </a:bodyPr>
          <a:lstStyle/>
          <a:p>
            <a:r>
              <a:rPr lang="en-US" sz="900" dirty="0">
                <a:solidFill>
                  <a:srgbClr val="CC7832"/>
                </a:solidFill>
              </a:rPr>
              <a:t>with </a:t>
            </a:r>
            <a:r>
              <a:rPr lang="en-US" sz="900" dirty="0" err="1"/>
              <a:t>annual_batting_performance_salary</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playerid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bat_avg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9876AA"/>
                </a:solidFill>
              </a:rPr>
              <a:t>bb</a:t>
            </a:r>
            <a:r>
              <a:rPr lang="en-US" sz="900" dirty="0"/>
              <a:t>) / (</a:t>
            </a:r>
            <a:r>
              <a:rPr lang="en-US" sz="900" dirty="0" err="1">
                <a:solidFill>
                  <a:srgbClr val="9876AA"/>
                </a:solidFill>
              </a:rPr>
              <a:t>bat_ab</a:t>
            </a:r>
            <a:r>
              <a:rPr lang="en-US" sz="900" dirty="0">
                <a:solidFill>
                  <a:srgbClr val="9876AA"/>
                </a:solidFill>
              </a:rPr>
              <a:t> </a:t>
            </a:r>
            <a:r>
              <a:rPr lang="en-US" sz="900" dirty="0"/>
              <a:t>+ </a:t>
            </a:r>
            <a:r>
              <a:rPr lang="en-US" sz="900" dirty="0">
                <a:solidFill>
                  <a:srgbClr val="9876AA"/>
                </a:solidFill>
              </a:rPr>
              <a:t>bb</a:t>
            </a:r>
            <a:r>
              <a:rPr lang="en-US" sz="900" dirty="0"/>
              <a:t>))                                                </a:t>
            </a:r>
            <a:r>
              <a:rPr lang="en-US" sz="900" dirty="0">
                <a:solidFill>
                  <a:srgbClr val="CC7832"/>
                </a:solidFill>
              </a:rPr>
              <a:t>as </a:t>
            </a:r>
            <a:r>
              <a:rPr lang="en-US" sz="900" dirty="0" err="1"/>
              <a:t>bat_obp</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a:solidFill>
                  <a:srgbClr val="9876AA"/>
                </a:solidFill>
              </a:rPr>
              <a:t>bat_1 </a:t>
            </a:r>
            <a:r>
              <a:rPr lang="en-US" sz="900" dirty="0"/>
              <a:t>+ </a:t>
            </a:r>
            <a:r>
              <a:rPr lang="en-US" sz="900" dirty="0">
                <a:solidFill>
                  <a:srgbClr val="9876AA"/>
                </a:solidFill>
              </a:rPr>
              <a:t>bat_2 </a:t>
            </a:r>
            <a:r>
              <a:rPr lang="en-US" sz="900" dirty="0"/>
              <a:t>* </a:t>
            </a:r>
            <a:r>
              <a:rPr lang="en-US" sz="900" dirty="0">
                <a:solidFill>
                  <a:srgbClr val="6897BB"/>
                </a:solidFill>
              </a:rPr>
              <a:t>2 </a:t>
            </a:r>
            <a:r>
              <a:rPr lang="en-US" sz="900" dirty="0"/>
              <a:t>+ </a:t>
            </a:r>
            <a:r>
              <a:rPr lang="en-US" sz="900" dirty="0">
                <a:solidFill>
                  <a:srgbClr val="9876AA"/>
                </a:solidFill>
              </a:rPr>
              <a:t>bat_3 </a:t>
            </a:r>
            <a:r>
              <a:rPr lang="en-US" sz="900" dirty="0"/>
              <a:t>* </a:t>
            </a:r>
            <a:r>
              <a:rPr lang="en-US" sz="900" dirty="0">
                <a:solidFill>
                  <a:srgbClr val="6897BB"/>
                </a:solidFill>
              </a:rPr>
              <a:t>3 </a:t>
            </a:r>
            <a:r>
              <a:rPr lang="en-US" sz="900" dirty="0"/>
              <a:t>+ </a:t>
            </a:r>
            <a:r>
              <a:rPr lang="en-US" sz="900" dirty="0" err="1">
                <a:solidFill>
                  <a:srgbClr val="9876AA"/>
                </a:solidFill>
              </a:rPr>
              <a:t>bat_hr</a:t>
            </a:r>
            <a:r>
              <a:rPr lang="en-US" sz="900" dirty="0">
                <a:solidFill>
                  <a:srgbClr val="9876AA"/>
                </a:solidFill>
              </a:rPr>
              <a:t> </a:t>
            </a:r>
            <a:r>
              <a:rPr lang="en-US" sz="900" dirty="0"/>
              <a:t>* </a:t>
            </a:r>
            <a:r>
              <a:rPr lang="en-US" sz="900" dirty="0">
                <a:solidFill>
                  <a:srgbClr val="6897BB"/>
                </a:solidFill>
              </a:rPr>
              <a:t>4</a:t>
            </a:r>
            <a:r>
              <a:rPr lang="en-US" sz="900" dirty="0"/>
              <a:t>) /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slg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salary</a:t>
            </a:r>
            <a:br>
              <a:rPr lang="en-US" sz="900" dirty="0"/>
            </a:br>
            <a:r>
              <a:rPr lang="en-US" sz="900" dirty="0"/>
              <a:t>             </a:t>
            </a:r>
            <a:r>
              <a:rPr lang="en-US" sz="900" dirty="0">
                <a:solidFill>
                  <a:srgbClr val="CC7832"/>
                </a:solidFill>
              </a:rPr>
              <a:t>from </a:t>
            </a:r>
            <a:r>
              <a:rPr lang="en-US" sz="900" dirty="0" err="1"/>
              <a:t>player_performance_year</a:t>
            </a:r>
            <a:br>
              <a:rPr lang="en-US" sz="900" dirty="0"/>
            </a:b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a:t>(</a:t>
            </a:r>
            <a:r>
              <a:rPr lang="en-US" sz="900" dirty="0">
                <a:solidFill>
                  <a:srgbClr val="CC7832"/>
                </a:solidFill>
              </a:rPr>
              <a:t>select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a:solidFill>
                  <a:srgbClr val="FFC66D"/>
                </a:solidFill>
              </a:rPr>
              <a:t>avg</a:t>
            </a:r>
            <a:r>
              <a:rPr lang="en-US" sz="900" dirty="0"/>
              <a:t>(</a:t>
            </a:r>
            <a:r>
              <a:rPr lang="en-US" sz="900" dirty="0">
                <a:solidFill>
                  <a:srgbClr val="9876AA"/>
                </a:solidFill>
              </a:rPr>
              <a:t>salary</a:t>
            </a:r>
            <a:r>
              <a:rPr lang="en-US" sz="900" dirty="0"/>
              <a:t>) </a:t>
            </a:r>
            <a:r>
              <a:rPr lang="en-US" sz="900" dirty="0">
                <a:solidFill>
                  <a:srgbClr val="CC7832"/>
                </a:solidFill>
              </a:rPr>
              <a:t>as </a:t>
            </a:r>
            <a:r>
              <a:rPr lang="en-US" sz="900" dirty="0"/>
              <a:t>salary</a:t>
            </a:r>
            <a:br>
              <a:rPr lang="en-US" sz="900" dirty="0"/>
            </a:br>
            <a:r>
              <a:rPr lang="en-US" sz="900" dirty="0"/>
              <a:t>                   </a:t>
            </a:r>
            <a:r>
              <a:rPr lang="en-US" sz="900" dirty="0">
                <a:solidFill>
                  <a:srgbClr val="CC7832"/>
                </a:solidFill>
              </a:rPr>
              <a:t>from </a:t>
            </a:r>
            <a:r>
              <a:rPr lang="en-US" sz="900" dirty="0" err="1"/>
              <a:t>lahmansbaseballdb.salaries</a:t>
            </a:r>
            <a:br>
              <a:rPr lang="en-US" sz="900" dirty="0"/>
            </a:br>
            <a:r>
              <a:rPr lang="en-US" sz="900" dirty="0"/>
              <a:t>                   </a:t>
            </a:r>
            <a:r>
              <a:rPr lang="en-US" sz="900" dirty="0">
                <a:solidFill>
                  <a:srgbClr val="CC7832"/>
                </a:solidFill>
              </a:rPr>
              <a:t>group by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 </a:t>
            </a:r>
            <a:r>
              <a:rPr lang="en-US" sz="900" dirty="0">
                <a:solidFill>
                  <a:srgbClr val="CC7832"/>
                </a:solidFill>
              </a:rPr>
              <a:t>as </a:t>
            </a:r>
            <a:r>
              <a:rPr lang="en-US" sz="900" dirty="0"/>
              <a:t>a</a:t>
            </a:r>
            <a:br>
              <a:rPr lang="en-US" sz="900" dirty="0"/>
            </a:br>
            <a:r>
              <a:rPr lang="en-US" sz="900" dirty="0"/>
              <a:t>                  </a:t>
            </a:r>
            <a:r>
              <a:rPr lang="en-US" sz="900" dirty="0">
                <a:solidFill>
                  <a:srgbClr val="CC7832"/>
                </a:solidFill>
              </a:rPr>
              <a:t>using</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bat_ab</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t>)</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t>normalized_salary_batting_performance</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t>bat_obp</a:t>
            </a:r>
            <a:r>
              <a:rPr lang="en-US" sz="900" dirty="0">
                <a:solidFill>
                  <a:srgbClr val="CC7832"/>
                </a:solidFill>
              </a:rPr>
              <a:t>, </a:t>
            </a:r>
            <a:r>
              <a:rPr lang="en-US" sz="900" dirty="0" err="1"/>
              <a:t>slg</a:t>
            </a: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solidFill>
                  <a:srgbClr val="FFC66D"/>
                </a:solidFill>
              </a:rPr>
              <a:t>round</a:t>
            </a:r>
            <a:r>
              <a:rPr lang="en-US" sz="900" dirty="0"/>
              <a:t>(salary/normalized_salary_averages.</a:t>
            </a:r>
            <a:r>
              <a:rPr lang="en-US" sz="900" dirty="0">
                <a:solidFill>
                  <a:srgbClr val="9876AA"/>
                </a:solidFill>
              </a:rPr>
              <a:t>salary_factor</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relative_salary</a:t>
            </a:r>
            <a:r>
              <a:rPr lang="en-US" sz="900" dirty="0"/>
              <a:t> </a:t>
            </a:r>
            <a:r>
              <a:rPr lang="en-US" sz="900" dirty="0">
                <a:solidFill>
                  <a:srgbClr val="CC7832"/>
                </a:solidFill>
              </a:rPr>
              <a:t>from</a:t>
            </a:r>
            <a:br>
              <a:rPr lang="en-US" sz="900" dirty="0">
                <a:solidFill>
                  <a:srgbClr val="CC7832"/>
                </a:solidFill>
              </a:rPr>
            </a:br>
            <a:r>
              <a:rPr lang="en-US" sz="900" dirty="0">
                <a:solidFill>
                  <a:srgbClr val="CC7832"/>
                </a:solidFill>
              </a:rPr>
              <a:t>                  </a:t>
            </a:r>
            <a:r>
              <a:rPr lang="en-US" sz="900" dirty="0" err="1"/>
              <a:t>annual_batting_performance_salary</a:t>
            </a: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err="1"/>
              <a:t>normalized_salary_averages</a:t>
            </a:r>
            <a:r>
              <a:rPr lang="en-US" sz="900" dirty="0"/>
              <a:t> </a:t>
            </a:r>
            <a:r>
              <a:rPr lang="en-US" sz="900" dirty="0">
                <a:solidFill>
                  <a:srgbClr val="CC7832"/>
                </a:solidFill>
              </a:rPr>
              <a:t>using</a:t>
            </a:r>
            <a:r>
              <a:rPr lang="en-US" sz="900" dirty="0"/>
              <a:t>(</a:t>
            </a:r>
            <a:r>
              <a:rPr lang="en-US" sz="900" dirty="0" err="1">
                <a:solidFill>
                  <a:srgbClr val="9876AA"/>
                </a:solidFill>
              </a:rPr>
              <a:t>yearid</a:t>
            </a:r>
            <a:r>
              <a:rPr lang="en-US" sz="900" dirty="0"/>
              <a:t>)</a:t>
            </a:r>
            <a:br>
              <a:rPr lang="en-US" sz="900" dirty="0"/>
            </a:br>
            <a:r>
              <a:rPr lang="en-US" sz="900" dirty="0"/>
              <a:t>     )</a:t>
            </a:r>
            <a:br>
              <a:rPr lang="en-US" sz="900" dirty="0"/>
            </a:br>
            <a:r>
              <a:rPr lang="en-US" sz="900" dirty="0">
                <a:solidFill>
                  <a:srgbClr val="CC7832"/>
                </a:solidFill>
              </a:rPr>
              <a:t>select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solidFill>
                  <a:srgbClr val="9876AA"/>
                </a:solidFill>
              </a:rPr>
              <a:t>nameLast</a:t>
            </a:r>
            <a:r>
              <a:rPr lang="en-US" sz="900" dirty="0">
                <a:solidFill>
                  <a:srgbClr val="CC7832"/>
                </a:solidFill>
              </a:rPr>
              <a:t>, </a:t>
            </a:r>
            <a:r>
              <a:rPr lang="en-US" sz="900" dirty="0" err="1">
                <a:solidFill>
                  <a:srgbClr val="9876AA"/>
                </a:solidFill>
              </a:rPr>
              <a:t>nameFirst</a:t>
            </a:r>
            <a:r>
              <a:rPr lang="en-US" sz="900" dirty="0">
                <a:solidFill>
                  <a:srgbClr val="CC7832"/>
                </a:solidFill>
              </a:rPr>
              <a:t>, </a:t>
            </a:r>
            <a:r>
              <a:rPr lang="en-US" sz="900" dirty="0" err="1"/>
              <a:t>slg</a:t>
            </a:r>
            <a:r>
              <a:rPr lang="en-US" sz="900" dirty="0">
                <a:solidFill>
                  <a:srgbClr val="CC7832"/>
                </a:solidFill>
              </a:rPr>
              <a:t>, </a:t>
            </a:r>
            <a:r>
              <a:rPr lang="en-US" sz="900" dirty="0" err="1"/>
              <a:t>relative_salary</a:t>
            </a:r>
            <a:r>
              <a:rPr lang="en-US" sz="900" dirty="0">
                <a:solidFill>
                  <a:srgbClr val="CC7832"/>
                </a:solidFill>
              </a:rPr>
              <a:t>, </a:t>
            </a:r>
            <a:r>
              <a:rPr lang="en-US" sz="900" dirty="0">
                <a:solidFill>
                  <a:srgbClr val="FFC66D"/>
                </a:solidFill>
              </a:rPr>
              <a:t>round</a:t>
            </a:r>
            <a:r>
              <a:rPr lang="en-US" sz="900" dirty="0"/>
              <a:t>(</a:t>
            </a:r>
            <a:r>
              <a:rPr lang="en-US" sz="900" dirty="0" err="1"/>
              <a:t>slg</a:t>
            </a:r>
            <a:r>
              <a:rPr lang="en-US" sz="900" dirty="0"/>
              <a:t>/relative_salary</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slg_per_salary</a:t>
            </a:r>
            <a:br>
              <a:rPr lang="en-US" sz="900" dirty="0"/>
            </a:br>
            <a:r>
              <a:rPr lang="en-US" sz="900" dirty="0">
                <a:solidFill>
                  <a:srgbClr val="CC7832"/>
                </a:solidFill>
              </a:rPr>
              <a:t>from </a:t>
            </a:r>
            <a:r>
              <a:rPr lang="en-US" sz="900" dirty="0" err="1"/>
              <a:t>normalized_salary_batting_performance</a:t>
            </a:r>
            <a:r>
              <a:rPr lang="en-US" sz="900" dirty="0"/>
              <a:t> </a:t>
            </a:r>
            <a:r>
              <a:rPr lang="en-US" sz="900" dirty="0">
                <a:solidFill>
                  <a:srgbClr val="CC7832"/>
                </a:solidFill>
              </a:rPr>
              <a:t>join </a:t>
            </a:r>
            <a:r>
              <a:rPr lang="en-US" sz="900" dirty="0" err="1"/>
              <a:t>lahmansbaseballdb.people</a:t>
            </a:r>
            <a:r>
              <a:rPr lang="en-US" sz="900" dirty="0"/>
              <a:t> </a:t>
            </a:r>
            <a:r>
              <a:rPr lang="en-US" sz="900" dirty="0">
                <a:solidFill>
                  <a:srgbClr val="CC7832"/>
                </a:solidFill>
              </a:rPr>
              <a:t>using</a:t>
            </a:r>
            <a:r>
              <a:rPr lang="en-US" sz="900" dirty="0"/>
              <a:t>(</a:t>
            </a:r>
            <a:r>
              <a:rPr lang="en-US" sz="900" dirty="0" err="1">
                <a:solidFill>
                  <a:srgbClr val="9876AA"/>
                </a:solidFill>
              </a:rPr>
              <a:t>playerid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app_g_c</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solidFill>
                  <a:srgbClr val="CC7832"/>
                </a:solidFill>
              </a:rPr>
              <a:t>order by </a:t>
            </a:r>
            <a:r>
              <a:rPr lang="en-US" sz="900" dirty="0" err="1"/>
              <a:t>slg_per_salary</a:t>
            </a:r>
            <a:r>
              <a:rPr lang="en-US" sz="900" dirty="0"/>
              <a:t> </a:t>
            </a:r>
            <a:r>
              <a:rPr lang="en-US" sz="900" dirty="0">
                <a:solidFill>
                  <a:srgbClr val="CC7832"/>
                </a:solidFill>
              </a:rPr>
              <a:t>desc</a:t>
            </a:r>
            <a:br>
              <a:rPr lang="en-US" sz="900" dirty="0">
                <a:solidFill>
                  <a:srgbClr val="CC7832"/>
                </a:solidFill>
              </a:rPr>
            </a:br>
            <a:r>
              <a:rPr lang="en-US" sz="900" dirty="0">
                <a:solidFill>
                  <a:srgbClr val="CC7832"/>
                </a:solidFill>
              </a:rPr>
              <a:t>limit </a:t>
            </a:r>
            <a:r>
              <a:rPr lang="en-US" sz="900" dirty="0">
                <a:solidFill>
                  <a:srgbClr val="6897BB"/>
                </a:solidFill>
              </a:rPr>
              <a:t>5</a:t>
            </a:r>
            <a:r>
              <a:rPr lang="en-US" sz="900" dirty="0">
                <a:solidFill>
                  <a:srgbClr val="CC7832"/>
                </a:solidFill>
              </a:rPr>
              <a:t>;</a:t>
            </a:r>
            <a:endParaRPr lang="en-US" sz="900" dirty="0"/>
          </a:p>
        </p:txBody>
      </p:sp>
      <p:sp>
        <p:nvSpPr>
          <p:cNvPr id="6" name="TextBox 5">
            <a:extLst>
              <a:ext uri="{FF2B5EF4-FFF2-40B4-BE49-F238E27FC236}">
                <a16:creationId xmlns:a16="http://schemas.microsoft.com/office/drawing/2014/main" id="{835F935F-1F68-FB4D-AA7E-91FFFDC05DD1}"/>
              </a:ext>
            </a:extLst>
          </p:cNvPr>
          <p:cNvSpPr txBox="1"/>
          <p:nvPr/>
        </p:nvSpPr>
        <p:spPr>
          <a:xfrm>
            <a:off x="5096386" y="514350"/>
            <a:ext cx="3879908" cy="4185761"/>
          </a:xfrm>
          <a:prstGeom prst="rect">
            <a:avLst/>
          </a:prstGeom>
          <a:noFill/>
        </p:spPr>
        <p:txBody>
          <a:bodyPr wrap="none" rtlCol="0">
            <a:spAutoFit/>
          </a:bodyPr>
          <a:lstStyle/>
          <a:p>
            <a:pPr marL="285750" indent="-285750">
              <a:buFont typeface="Arial" panose="020B0604020202020204" pitchFamily="34" charset="0"/>
              <a:buChar char="•"/>
            </a:pPr>
            <a:r>
              <a:rPr lang="en-US" sz="1400" dirty="0"/>
              <a:t>If I got that correct, it was a miracle.</a:t>
            </a:r>
          </a:p>
          <a:p>
            <a:pPr marL="285750" indent="-285750">
              <a:buFont typeface="Arial" panose="020B0604020202020204" pitchFamily="34" charset="0"/>
              <a:buChar char="•"/>
            </a:pPr>
            <a:r>
              <a:rPr lang="en-US" sz="1400" dirty="0"/>
              <a:t>The purpose wasn’t to win at Fantasy Baseball.</a:t>
            </a:r>
          </a:p>
          <a:p>
            <a:pPr marL="285750" indent="-285750">
              <a:buFont typeface="Arial" panose="020B0604020202020204" pitchFamily="34" charset="0"/>
              <a:buChar char="•"/>
            </a:pPr>
            <a:r>
              <a:rPr lang="en-US" sz="1400" dirty="0"/>
              <a:t>Just giving a feel for the types of things that</a:t>
            </a:r>
          </a:p>
          <a:p>
            <a:pPr marL="742950" lvl="1" indent="-285750">
              <a:buFont typeface="Arial" panose="020B0604020202020204" pitchFamily="34" charset="0"/>
              <a:buChar char="•"/>
            </a:pPr>
            <a:r>
              <a:rPr lang="en-US" sz="1400" dirty="0"/>
              <a:t>Will happen in HW3, HW4 (Project) in</a:t>
            </a:r>
          </a:p>
          <a:p>
            <a:pPr marL="742950" lvl="1" indent="-285750">
              <a:buFont typeface="Arial" panose="020B0604020202020204" pitchFamily="34" charset="0"/>
              <a:buChar char="•"/>
            </a:pPr>
            <a:r>
              <a:rPr lang="en-US" sz="1400" dirty="0"/>
              <a:t>Analysis Subsystem</a:t>
            </a:r>
          </a:p>
          <a:p>
            <a:pPr marL="285750" indent="-285750">
              <a:buFont typeface="Arial" panose="020B0604020202020204" pitchFamily="34" charset="0"/>
              <a:buChar char="•"/>
            </a:pPr>
            <a:r>
              <a:rPr lang="en-US" sz="1400" dirty="0"/>
              <a:t>The non-programming track will use tools:</a:t>
            </a:r>
          </a:p>
          <a:p>
            <a:pPr marL="742950" lvl="1" indent="-285750">
              <a:buFont typeface="Arial" panose="020B0604020202020204" pitchFamily="34" charset="0"/>
              <a:buChar char="•"/>
            </a:pPr>
            <a:r>
              <a:rPr lang="en-US" sz="1400" dirty="0" err="1"/>
              <a:t>Jupyter</a:t>
            </a:r>
            <a:endParaRPr lang="en-US" sz="1400" dirty="0"/>
          </a:p>
          <a:p>
            <a:pPr marL="742950" lvl="1" indent="-285750">
              <a:buFont typeface="Arial" panose="020B0604020202020204" pitchFamily="34" charset="0"/>
              <a:buChar char="•"/>
            </a:pPr>
            <a:r>
              <a:rPr lang="en-US" sz="1400" dirty="0" err="1"/>
              <a:t>SciKit</a:t>
            </a:r>
            <a:endParaRPr lang="en-US" sz="1400" dirty="0"/>
          </a:p>
          <a:p>
            <a:pPr marL="742950" lvl="1" indent="-285750">
              <a:buFont typeface="Arial" panose="020B0604020202020204" pitchFamily="34" charset="0"/>
              <a:buChar char="•"/>
            </a:pPr>
            <a:r>
              <a:rPr lang="en-US" sz="1400" dirty="0"/>
              <a:t>... ...</a:t>
            </a:r>
          </a:p>
          <a:p>
            <a:pPr marL="742950" lvl="1" indent="-285750">
              <a:buFont typeface="Arial" panose="020B0604020202020204" pitchFamily="34" charset="0"/>
              <a:buChar char="•"/>
            </a:pPr>
            <a:r>
              <a:rPr lang="en-US" sz="1400" dirty="0"/>
              <a:t>To analyze.</a:t>
            </a:r>
          </a:p>
          <a:p>
            <a:pPr marL="285750" indent="-285750">
              <a:buFont typeface="Arial" panose="020B0604020202020204" pitchFamily="34" charset="0"/>
              <a:buChar char="•"/>
            </a:pPr>
            <a:r>
              <a:rPr lang="en-US" sz="1400" dirty="0"/>
              <a:t>This is a database track. So, the programming</a:t>
            </a:r>
            <a:br>
              <a:rPr lang="en-US" sz="1400" dirty="0"/>
            </a:br>
            <a:r>
              <a:rPr lang="en-US" sz="1400" dirty="0"/>
              <a:t>track will also get some experience.</a:t>
            </a:r>
          </a:p>
          <a:p>
            <a:pPr marL="285750" indent="-285750">
              <a:buFont typeface="Arial" panose="020B0604020202020204" pitchFamily="34" charset="0"/>
              <a:buChar char="•"/>
            </a:pPr>
            <a:r>
              <a:rPr lang="en-US" sz="1400" dirty="0"/>
              <a:t>Process for both tracks:</a:t>
            </a:r>
          </a:p>
          <a:p>
            <a:pPr marL="742950" lvl="1" indent="-285750">
              <a:buFont typeface="Arial" panose="020B0604020202020204" pitchFamily="34" charset="0"/>
              <a:buChar char="•"/>
            </a:pPr>
            <a:r>
              <a:rPr lang="en-US" sz="1400" dirty="0"/>
              <a:t>You can pick your own data and domain</a:t>
            </a:r>
          </a:p>
          <a:p>
            <a:pPr marL="742950" lvl="1" indent="-285750">
              <a:buFont typeface="Arial" panose="020B0604020202020204" pitchFamily="34" charset="0"/>
              <a:buChar char="•"/>
            </a:pPr>
            <a:r>
              <a:rPr lang="en-US" sz="1400" dirty="0"/>
              <a:t>Or follow along with me.</a:t>
            </a:r>
          </a:p>
          <a:p>
            <a:pPr marL="285750" indent="-285750">
              <a:buFont typeface="Arial" panose="020B0604020202020204" pitchFamily="34" charset="0"/>
              <a:buChar char="•"/>
            </a:pPr>
            <a:r>
              <a:rPr lang="en-US" sz="1400" dirty="0"/>
              <a:t>There will be a set of criteria that you have to</a:t>
            </a:r>
            <a:br>
              <a:rPr lang="en-US" sz="1400" dirty="0"/>
            </a:br>
            <a:r>
              <a:rPr lang="en-US" sz="1400" dirty="0"/>
              <a:t>meet for each of HW4 and HW4, measure in:</a:t>
            </a:r>
          </a:p>
          <a:p>
            <a:pPr marL="742950" lvl="1" indent="-285750">
              <a:buFont typeface="Arial" panose="020B0604020202020204" pitchFamily="34" charset="0"/>
              <a:buChar char="•"/>
            </a:pPr>
            <a:r>
              <a:rPr lang="en-US" sz="1400" dirty="0"/>
              <a:t>Data model complexity.</a:t>
            </a:r>
          </a:p>
          <a:p>
            <a:pPr marL="742950" lvl="1" indent="-285750">
              <a:buFont typeface="Arial" panose="020B0604020202020204" pitchFamily="34" charset="0"/>
              <a:buChar char="•"/>
            </a:pPr>
            <a:r>
              <a:rPr lang="en-US" sz="1400" dirty="0"/>
              <a:t>Complexity of operations on the data.</a:t>
            </a:r>
          </a:p>
        </p:txBody>
      </p:sp>
    </p:spTree>
    <p:extLst>
      <p:ext uri="{BB962C8B-B14F-4D97-AF65-F5344CB8AC3E}">
        <p14:creationId xmlns:p14="http://schemas.microsoft.com/office/powerpoint/2010/main" val="98307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027124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435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7733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Notation</a:t>
            </a:r>
          </a:p>
        </p:txBody>
      </p:sp>
    </p:spTree>
    <p:extLst>
      <p:ext uri="{BB962C8B-B14F-4D97-AF65-F5344CB8AC3E}">
        <p14:creationId xmlns:p14="http://schemas.microsoft.com/office/powerpoint/2010/main" val="806433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3423133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685800" rtl="0" eaLnBrk="1" fontAlgn="base" latinLnBrk="0" hangingPunct="1">
              <a:lnSpc>
                <a:spcPct val="90000"/>
              </a:lnSpc>
              <a:spcBef>
                <a:spcPts val="450"/>
              </a:spcBef>
              <a:spcAft>
                <a:spcPts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685800" rtl="0" eaLnBrk="1" fontAlgn="base" latinLnBrk="0" hangingPunct="1">
              <a:lnSpc>
                <a:spcPct val="90000"/>
              </a:lnSpc>
              <a:spcBef>
                <a:spcPts val="450"/>
              </a:spcBef>
              <a:spcAft>
                <a:spcPts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113476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35</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2435426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36</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99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37</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670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38</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9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182211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Questions, comments, discussion.</a:t>
            </a:r>
          </a:p>
          <a:p>
            <a:pPr lvl="1">
              <a:spcBef>
                <a:spcPts val="0"/>
              </a:spcBef>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336947" rtl="0" eaLnBrk="1" fontAlgn="base" latinLnBrk="0" hangingPunct="0">
              <a:lnSpc>
                <a:spcPct val="104000"/>
              </a:lnSpc>
              <a:spcBef>
                <a:spcPct val="0"/>
              </a:spcBef>
              <a:spcAft>
                <a:spcPct val="0"/>
              </a:spcAft>
              <a:buClr>
                <a:srgbClr val="000000"/>
              </a:buClr>
              <a:buSzPct val="45000"/>
              <a:buFontTx/>
              <a:buNone/>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336947" rtl="0" eaLnBrk="1" fontAlgn="base" latinLnBrk="0" hangingPunct="0">
              <a:lnSpc>
                <a:spcPct val="104000"/>
              </a:lnSpc>
              <a:spcBef>
                <a:spcPct val="0"/>
              </a:spcBef>
              <a:spcAft>
                <a:spcPct val="0"/>
              </a:spcAft>
              <a:buClr>
                <a:srgbClr val="000000"/>
              </a:buClr>
              <a:buSzPct val="45000"/>
              <a:buFontTx/>
              <a:buNone/>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t>I use this approach</a:t>
            </a:r>
            <a:b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br>
            <a: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t>in Crow’s Foot Notation</a:t>
            </a:r>
            <a:b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br>
            <a: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1740599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757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2580877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359444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49712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9129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3392980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596910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881925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168539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HW3 and HW4 – Incremental Project</a:t>
            </a:r>
            <a:br>
              <a:rPr lang="en-US" altLang="en-US" sz="2800" i="1" dirty="0">
                <a:solidFill>
                  <a:schemeClr val="bg1"/>
                </a:solidFill>
              </a:rPr>
            </a:br>
            <a:r>
              <a:rPr lang="en-US" altLang="en-US" sz="2800" i="1" dirty="0">
                <a:solidFill>
                  <a:schemeClr val="bg1"/>
                </a:solidFill>
              </a:rPr>
              <a:t>My Example</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B55FDF-682E-9146-A774-415091D2A295}"/>
              </a:ext>
            </a:extLst>
          </p:cNvPr>
          <p:cNvSpPr>
            <a:spLocks noGrp="1"/>
          </p:cNvSpPr>
          <p:nvPr>
            <p:ph idx="1"/>
          </p:nvPr>
        </p:nvSpPr>
        <p:spPr/>
        <p:txBody>
          <a:bodyPr/>
          <a:lstStyle/>
          <a:p>
            <a:r>
              <a:rPr lang="en-US" sz="1800" dirty="0"/>
              <a:t>So far, we have created:</a:t>
            </a:r>
          </a:p>
          <a:p>
            <a:pPr lvl="1"/>
            <a:r>
              <a:rPr lang="en-US" sz="1600" dirty="0"/>
              <a:t>A three-table solution to a simple inheritance design problem.</a:t>
            </a:r>
          </a:p>
          <a:p>
            <a:pPr lvl="1"/>
            <a:r>
              <a:rPr lang="en-US" sz="1600" dirty="0"/>
              <a:t>Core elements are:</a:t>
            </a:r>
          </a:p>
          <a:p>
            <a:pPr lvl="2"/>
            <a:r>
              <a:rPr lang="en-US" sz="1400" dirty="0"/>
              <a:t>Function for computing UNIs.</a:t>
            </a:r>
          </a:p>
          <a:p>
            <a:pPr lvl="2"/>
            <a:r>
              <a:rPr lang="en-US" sz="1400" dirty="0"/>
              <a:t>A view to query the concrete class without exposing inheritance.</a:t>
            </a:r>
          </a:p>
          <a:p>
            <a:pPr lvl="2"/>
            <a:r>
              <a:rPr lang="en-US" sz="1400" dirty="0"/>
              <a:t>A procedure to create one of the concrete classes and the base classes.</a:t>
            </a:r>
          </a:p>
          <a:p>
            <a:r>
              <a:rPr lang="en-US" sz="1800" dirty="0"/>
              <a:t>But,</a:t>
            </a:r>
          </a:p>
          <a:p>
            <a:pPr lvl="1"/>
            <a:r>
              <a:rPr lang="en-US" sz="1600" dirty="0"/>
              <a:t>We would still need to implement the update and delete stored procedures to ensure encapsulation and integrity. This prevents users from corrupting the data by removing the need to understand the model and write SQL scripts. </a:t>
            </a:r>
          </a:p>
          <a:p>
            <a:pPr lvl="1"/>
            <a:r>
              <a:rPr lang="en-US" sz="1600" dirty="0"/>
              <a:t>Implement a Trigger that rejects changing the UNI. Let’s do that now.</a:t>
            </a:r>
          </a:p>
          <a:p>
            <a:r>
              <a:rPr lang="en-US" sz="1800" dirty="0"/>
              <a:t>But, what if someone mistakenly uses the tables directly with SQL statements.</a:t>
            </a:r>
            <a:br>
              <a:rPr lang="en-US" sz="1800" dirty="0"/>
            </a:br>
            <a:r>
              <a:rPr lang="en-US" sz="1800" dirty="0"/>
              <a:t>That would still cause integrity problems.</a:t>
            </a:r>
          </a:p>
          <a:p>
            <a:r>
              <a:rPr lang="en-US" sz="1800" dirty="0"/>
              <a:t>We can use identity, roles and permissions.</a:t>
            </a:r>
          </a:p>
        </p:txBody>
      </p:sp>
      <p:sp>
        <p:nvSpPr>
          <p:cNvPr id="5" name="Title 4">
            <a:extLst>
              <a:ext uri="{FF2B5EF4-FFF2-40B4-BE49-F238E27FC236}">
                <a16:creationId xmlns:a16="http://schemas.microsoft.com/office/drawing/2014/main" id="{9A1480A1-53CE-604B-A149-8C8AE6795703}"/>
              </a:ext>
            </a:extLst>
          </p:cNvPr>
          <p:cNvSpPr>
            <a:spLocks noGrp="1"/>
          </p:cNvSpPr>
          <p:nvPr>
            <p:ph type="title"/>
          </p:nvPr>
        </p:nvSpPr>
        <p:spPr/>
        <p:txBody>
          <a:bodyPr/>
          <a:lstStyle/>
          <a:p>
            <a:r>
              <a:rPr lang="en-US" dirty="0"/>
              <a:t>Design Pattern for Inheritance Integrity</a:t>
            </a:r>
          </a:p>
        </p:txBody>
      </p:sp>
    </p:spTree>
    <p:extLst>
      <p:ext uri="{BB962C8B-B14F-4D97-AF65-F5344CB8AC3E}">
        <p14:creationId xmlns:p14="http://schemas.microsoft.com/office/powerpoint/2010/main" val="1475893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11272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662057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25250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3286330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3089897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1146012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842513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356248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473317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My HW3 and HW4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20509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1726362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264967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53280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83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974193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59099</TotalTime>
  <Words>5921</Words>
  <Application>Microsoft Macintosh PowerPoint</Application>
  <PresentationFormat>On-screen Show (16:9)</PresentationFormat>
  <Paragraphs>480</Paragraphs>
  <Slides>61</Slides>
  <Notes>23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61</vt:i4>
      </vt:variant>
    </vt:vector>
  </HeadingPairs>
  <TitlesOfParts>
    <vt:vector size="77"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1_Office Theme</vt:lpstr>
      <vt:lpstr>5_db-5-grey</vt:lpstr>
      <vt:lpstr>2_Office Theme</vt:lpstr>
      <vt:lpstr>6_db-5-grey</vt:lpstr>
      <vt:lpstr>3_db-5-grey</vt:lpstr>
      <vt:lpstr>PowerPoint Presentation</vt:lpstr>
      <vt:lpstr>PowerPoint Presentation</vt:lpstr>
      <vt:lpstr>PowerPoint Presentation</vt:lpstr>
      <vt:lpstr>Contents</vt:lpstr>
      <vt:lpstr>PowerPoint Presentation</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 and Next Steps</vt:lpstr>
      <vt:lpstr>PowerPoint Presentation</vt:lpstr>
      <vt:lpstr>Analysis System – Fantasy Baseball Concept</vt:lpstr>
      <vt:lpstr>Data Lake to Analysis Data</vt:lpstr>
      <vt:lpstr>Task 1 – Player, Year Summary</vt:lpstr>
      <vt:lpstr>Wide Flat Tables</vt:lpstr>
      <vt:lpstr>External Information</vt:lpstr>
      <vt:lpstr>Normalize the Value of the Dollar</vt:lpstr>
      <vt:lpstr>Hypothetical Normalization</vt:lpstr>
      <vt:lpstr>Hypothetical Player Choice</vt:lpstr>
      <vt:lpstr>Optimal Price/Performance Catcher</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Design Pattern for Inheritance Integrity</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678</cp:revision>
  <cp:lastPrinted>2018-11-15T21:01:50Z</cp:lastPrinted>
  <dcterms:created xsi:type="dcterms:W3CDTF">2010-04-12T23:12:02Z</dcterms:created>
  <dcterms:modified xsi:type="dcterms:W3CDTF">2021-02-25T22:32:40Z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